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4" r:id="rId2"/>
  </p:sldMasterIdLst>
  <p:notesMasterIdLst>
    <p:notesMasterId r:id="rId27"/>
  </p:notesMasterIdLst>
  <p:sldIdLst>
    <p:sldId id="256" r:id="rId3"/>
    <p:sldId id="258" r:id="rId4"/>
    <p:sldId id="259" r:id="rId5"/>
    <p:sldId id="260" r:id="rId6"/>
    <p:sldId id="304" r:id="rId7"/>
    <p:sldId id="305" r:id="rId8"/>
    <p:sldId id="261" r:id="rId9"/>
    <p:sldId id="262" r:id="rId10"/>
    <p:sldId id="307" r:id="rId11"/>
    <p:sldId id="263" r:id="rId12"/>
    <p:sldId id="309" r:id="rId13"/>
    <p:sldId id="310" r:id="rId14"/>
    <p:sldId id="311" r:id="rId15"/>
    <p:sldId id="320" r:id="rId16"/>
    <p:sldId id="321" r:id="rId17"/>
    <p:sldId id="317" r:id="rId18"/>
    <p:sldId id="312" r:id="rId19"/>
    <p:sldId id="318" r:id="rId20"/>
    <p:sldId id="264" r:id="rId21"/>
    <p:sldId id="319" r:id="rId22"/>
    <p:sldId id="314" r:id="rId23"/>
    <p:sldId id="313" r:id="rId24"/>
    <p:sldId id="315" r:id="rId25"/>
    <p:sldId id="316"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mbria" panose="02040503050406030204" pitchFamily="18" charset="0"/>
      <p:regular r:id="rId32"/>
      <p:bold r:id="rId33"/>
      <p:italic r:id="rId34"/>
      <p:boldItalic r:id="rId35"/>
    </p:embeddedFont>
    <p:embeddedFont>
      <p:font typeface="Cambria Math" panose="02040503050406030204" pitchFamily="18" charset="0"/>
      <p:regular r:id="rId36"/>
    </p:embeddedFont>
    <p:embeddedFont>
      <p:font typeface="Didact Gothic" panose="020B0604020202020204" charset="0"/>
      <p:regular r:id="rId37"/>
    </p:embeddedFont>
    <p:embeddedFont>
      <p:font typeface="Fira Sans Condensed" panose="020B0604020202020204" charset="0"/>
      <p:regular r:id="rId38"/>
      <p:bold r:id="rId39"/>
      <p:italic r:id="rId40"/>
      <p:boldItalic r:id="rId41"/>
    </p:embeddedFont>
    <p:embeddedFont>
      <p:font typeface="Fira Sans Condensed ExtraBold" panose="020B0604020202020204" charset="0"/>
      <p:bold r:id="rId42"/>
      <p:boldItalic r:id="rId43"/>
    </p:embeddedFont>
    <p:embeddedFont>
      <p:font typeface="Muli" panose="020B0604020202020204" charset="0"/>
      <p:regular r:id="rId44"/>
      <p:bold r:id="rId45"/>
      <p:italic r:id="rId46"/>
      <p:boldItalic r:id="rId47"/>
    </p:embeddedFont>
    <p:embeddedFont>
      <p:font typeface="Righteous"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C8E7B3-DFFE-4EEF-A2D9-77145FCC0682}">
  <a:tblStyle styleId="{04C8E7B3-DFFE-4EEF-A2D9-77145FCC06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89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535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92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0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16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de048e568_0_1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de048e568_0_1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96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13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37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dbe7f40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dbe7f40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242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294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268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93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de048e568_0_17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de048e568_0_17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1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be7f40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be7f409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be7f409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be7f409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58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61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dbe7f40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dbe7f40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de048e5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de048e5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be7f409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be7f40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778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958550" y="3173625"/>
            <a:ext cx="5226900" cy="708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423950" y="991825"/>
            <a:ext cx="6296100" cy="168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2997600" y="3831125"/>
            <a:ext cx="3148800" cy="35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843642" y="1533475"/>
            <a:ext cx="3500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 name="Google Shape;21;p4"/>
          <p:cNvSpPr/>
          <p:nvPr/>
        </p:nvSpPr>
        <p:spPr>
          <a:xfrm>
            <a:off x="3272750" y="-97150"/>
            <a:ext cx="6140900" cy="2477225"/>
          </a:xfrm>
          <a:custGeom>
            <a:avLst/>
            <a:gdLst/>
            <a:ahLst/>
            <a:cxnLst/>
            <a:rect l="l" t="t" r="r" b="b"/>
            <a:pathLst>
              <a:path w="245636" h="99089" extrusionOk="0">
                <a:moveTo>
                  <a:pt x="244332" y="34681"/>
                </a:moveTo>
                <a:lnTo>
                  <a:pt x="161411" y="261"/>
                </a:lnTo>
                <a:lnTo>
                  <a:pt x="245636" y="99089"/>
                </a:lnTo>
                <a:lnTo>
                  <a:pt x="3390" y="261"/>
                </a:lnTo>
                <a:lnTo>
                  <a:pt x="0"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extLst>
      <p:ext uri="{BB962C8B-B14F-4D97-AF65-F5344CB8AC3E}">
        <p14:creationId xmlns:p14="http://schemas.microsoft.com/office/powerpoint/2010/main" val="4043744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843650" y="1533475"/>
            <a:ext cx="3463500" cy="270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Google Shape;24;p5"/>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 name="Google Shape;25;p5"/>
          <p:cNvSpPr txBox="1">
            <a:spLocks noGrp="1"/>
          </p:cNvSpPr>
          <p:nvPr>
            <p:ph type="body" idx="2"/>
          </p:nvPr>
        </p:nvSpPr>
        <p:spPr>
          <a:xfrm>
            <a:off x="4686909" y="1533475"/>
            <a:ext cx="3463500" cy="270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96698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6"/>
          <p:cNvSpPr/>
          <p:nvPr/>
        </p:nvSpPr>
        <p:spPr>
          <a:xfrm>
            <a:off x="-231500" y="3179175"/>
            <a:ext cx="1203775" cy="2068025"/>
          </a:xfrm>
          <a:custGeom>
            <a:avLst/>
            <a:gdLst/>
            <a:ahLst/>
            <a:cxnLst/>
            <a:rect l="l" t="t" r="r" b="b"/>
            <a:pathLst>
              <a:path w="48151" h="82721" extrusionOk="0">
                <a:moveTo>
                  <a:pt x="0" y="32409"/>
                </a:moveTo>
                <a:lnTo>
                  <a:pt x="37348" y="82721"/>
                </a:lnTo>
                <a:lnTo>
                  <a:pt x="48151" y="82103"/>
                </a:lnTo>
                <a:lnTo>
                  <a:pt x="6173"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9000"/>
              </a:srgbClr>
            </a:outerShdw>
          </a:effectLst>
        </p:spPr>
      </p:sp>
      <p:sp>
        <p:nvSpPr>
          <p:cNvPr id="29" name="Google Shape;29;p6"/>
          <p:cNvSpPr/>
          <p:nvPr/>
        </p:nvSpPr>
        <p:spPr>
          <a:xfrm>
            <a:off x="7284325" y="-92600"/>
            <a:ext cx="1913700" cy="1134325"/>
          </a:xfrm>
          <a:custGeom>
            <a:avLst/>
            <a:gdLst/>
            <a:ahLst/>
            <a:cxnLst/>
            <a:rect l="l" t="t" r="r" b="b"/>
            <a:pathLst>
              <a:path w="76548" h="45373" extrusionOk="0">
                <a:moveTo>
                  <a:pt x="0" y="0"/>
                </a:moveTo>
                <a:lnTo>
                  <a:pt x="76548" y="45373"/>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31000"/>
              </a:srgbClr>
            </a:outerShdw>
          </a:effectLst>
        </p:spPr>
      </p:sp>
    </p:spTree>
    <p:extLst>
      <p:ext uri="{BB962C8B-B14F-4D97-AF65-F5344CB8AC3E}">
        <p14:creationId xmlns:p14="http://schemas.microsoft.com/office/powerpoint/2010/main" val="709757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027150" y="1328025"/>
            <a:ext cx="3089700" cy="755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2704950" y="2148525"/>
            <a:ext cx="3734100" cy="1682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
        <p:nvSpPr>
          <p:cNvPr id="33" name="Google Shape;33;p7"/>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0000"/>
              </a:srgbClr>
            </a:outerShdw>
          </a:effectLst>
        </p:spPr>
      </p:sp>
    </p:spTree>
    <p:extLst>
      <p:ext uri="{BB962C8B-B14F-4D97-AF65-F5344CB8AC3E}">
        <p14:creationId xmlns:p14="http://schemas.microsoft.com/office/powerpoint/2010/main" val="491780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8"/>
          <p:cNvSpPr/>
          <p:nvPr/>
        </p:nvSpPr>
        <p:spPr>
          <a:xfrm>
            <a:off x="4801575" y="-38575"/>
            <a:ext cx="4884671" cy="5239475"/>
          </a:xfrm>
          <a:custGeom>
            <a:avLst/>
            <a:gdLst/>
            <a:ahLst/>
            <a:cxnLst/>
            <a:rect l="l" t="t" r="r" b="b"/>
            <a:pathLst>
              <a:path w="182417" h="209579" extrusionOk="0">
                <a:moveTo>
                  <a:pt x="0" y="0"/>
                </a:moveTo>
                <a:lnTo>
                  <a:pt x="117908" y="209579"/>
                </a:lnTo>
                <a:lnTo>
                  <a:pt x="182417" y="209579"/>
                </a:lnTo>
                <a:lnTo>
                  <a:pt x="182417" y="0"/>
                </a:lnTo>
                <a:close/>
              </a:path>
            </a:pathLst>
          </a:custGeom>
          <a:solidFill>
            <a:schemeClr val="lt2"/>
          </a:solidFill>
          <a:ln w="9525" cap="flat" cmpd="sng">
            <a:solidFill>
              <a:schemeClr val="accent1"/>
            </a:solidFill>
            <a:prstDash val="solid"/>
            <a:round/>
            <a:headEnd type="none" w="med" len="med"/>
            <a:tailEnd type="none" w="med" len="med"/>
          </a:ln>
          <a:effectLst>
            <a:outerShdw blurRad="57150" dist="19050" dir="5400000" algn="bl" rotWithShape="0">
              <a:schemeClr val="dk1">
                <a:alpha val="20000"/>
              </a:schemeClr>
            </a:outerShdw>
          </a:effectLst>
        </p:spPr>
      </p:sp>
      <p:sp>
        <p:nvSpPr>
          <p:cNvPr id="36" name="Google Shape;36;p8"/>
          <p:cNvSpPr txBox="1">
            <a:spLocks noGrp="1"/>
          </p:cNvSpPr>
          <p:nvPr>
            <p:ph type="title"/>
          </p:nvPr>
        </p:nvSpPr>
        <p:spPr>
          <a:xfrm>
            <a:off x="6185475" y="714750"/>
            <a:ext cx="2247000" cy="214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453590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ubTitle" idx="1"/>
          </p:nvPr>
        </p:nvSpPr>
        <p:spPr>
          <a:xfrm>
            <a:off x="4640350" y="2229350"/>
            <a:ext cx="3229500" cy="36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b="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640350" y="2628605"/>
            <a:ext cx="3837000" cy="225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135016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10"/>
          <p:cNvSpPr/>
          <p:nvPr/>
        </p:nvSpPr>
        <p:spPr>
          <a:xfrm>
            <a:off x="6420100" y="-242575"/>
            <a:ext cx="2959250" cy="2662175"/>
          </a:xfrm>
          <a:custGeom>
            <a:avLst/>
            <a:gdLst/>
            <a:ahLst/>
            <a:cxnLst/>
            <a:rect l="l" t="t" r="r" b="b"/>
            <a:pathLst>
              <a:path w="118370" h="106487" extrusionOk="0">
                <a:moveTo>
                  <a:pt x="59571" y="4938"/>
                </a:moveTo>
                <a:lnTo>
                  <a:pt x="118370" y="63737"/>
                </a:lnTo>
                <a:lnTo>
                  <a:pt x="0" y="0"/>
                </a:lnTo>
                <a:lnTo>
                  <a:pt x="118216" y="106487"/>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38000"/>
              </a:srgbClr>
            </a:outerShdw>
          </a:effectLst>
        </p:spPr>
      </p:sp>
    </p:spTree>
    <p:extLst>
      <p:ext uri="{BB962C8B-B14F-4D97-AF65-F5344CB8AC3E}">
        <p14:creationId xmlns:p14="http://schemas.microsoft.com/office/powerpoint/2010/main" val="248070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57075"/>
            <a:ext cx="8520600" cy="1704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916750" y="3161075"/>
            <a:ext cx="33105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title" idx="2"/>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161223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697967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body" idx="1"/>
          </p:nvPr>
        </p:nvSpPr>
        <p:spPr>
          <a:xfrm>
            <a:off x="789500" y="1184750"/>
            <a:ext cx="7111200" cy="3119400"/>
          </a:xfrm>
          <a:prstGeom prst="rect">
            <a:avLst/>
          </a:prstGeom>
        </p:spPr>
        <p:txBody>
          <a:bodyPr spcFirstLastPara="1" wrap="square" lIns="91425" tIns="91425" rIns="91425" bIns="91425" anchor="t" anchorCtr="0">
            <a:noAutofit/>
          </a:bodyPr>
          <a:lstStyle>
            <a:lvl1pPr marL="457200" lvl="0" indent="-307975" rtl="0">
              <a:spcBef>
                <a:spcPts val="0"/>
              </a:spcBef>
              <a:spcAft>
                <a:spcPts val="0"/>
              </a:spcAft>
              <a:buSzPts val="1250"/>
              <a:buChar char="●"/>
              <a:defRPr sz="1250"/>
            </a:lvl1pPr>
            <a:lvl2pPr marL="914400" lvl="1" indent="-307975" rtl="0">
              <a:spcBef>
                <a:spcPts val="1600"/>
              </a:spcBef>
              <a:spcAft>
                <a:spcPts val="0"/>
              </a:spcAft>
              <a:buSzPts val="1250"/>
              <a:buChar char="○"/>
              <a:defRPr sz="1250"/>
            </a:lvl2pPr>
            <a:lvl3pPr marL="1371600" lvl="2" indent="-307975" rtl="0">
              <a:spcBef>
                <a:spcPts val="1600"/>
              </a:spcBef>
              <a:spcAft>
                <a:spcPts val="0"/>
              </a:spcAft>
              <a:buSzPts val="1250"/>
              <a:buChar char="■"/>
              <a:defRPr sz="1250"/>
            </a:lvl3pPr>
            <a:lvl4pPr marL="1828800" lvl="3" indent="-307975" rtl="0">
              <a:spcBef>
                <a:spcPts val="1600"/>
              </a:spcBef>
              <a:spcAft>
                <a:spcPts val="0"/>
              </a:spcAft>
              <a:buSzPts val="1250"/>
              <a:buChar char="●"/>
              <a:defRPr sz="1250"/>
            </a:lvl4pPr>
            <a:lvl5pPr marL="2286000" lvl="4" indent="-307975" rtl="0">
              <a:spcBef>
                <a:spcPts val="1600"/>
              </a:spcBef>
              <a:spcAft>
                <a:spcPts val="0"/>
              </a:spcAft>
              <a:buSzPts val="1250"/>
              <a:buChar char="○"/>
              <a:defRPr sz="1250"/>
            </a:lvl5pPr>
            <a:lvl6pPr marL="2743200" lvl="5" indent="-307975" rtl="0">
              <a:spcBef>
                <a:spcPts val="1600"/>
              </a:spcBef>
              <a:spcAft>
                <a:spcPts val="0"/>
              </a:spcAft>
              <a:buSzPts val="1250"/>
              <a:buChar char="■"/>
              <a:defRPr sz="1250"/>
            </a:lvl6pPr>
            <a:lvl7pPr marL="3200400" lvl="6" indent="-307975" rtl="0">
              <a:spcBef>
                <a:spcPts val="1600"/>
              </a:spcBef>
              <a:spcAft>
                <a:spcPts val="0"/>
              </a:spcAft>
              <a:buSzPts val="1250"/>
              <a:buChar char="●"/>
              <a:defRPr sz="1250"/>
            </a:lvl7pPr>
            <a:lvl8pPr marL="3657600" lvl="7" indent="-307975" rtl="0">
              <a:spcBef>
                <a:spcPts val="1600"/>
              </a:spcBef>
              <a:spcAft>
                <a:spcPts val="0"/>
              </a:spcAft>
              <a:buSzPts val="1250"/>
              <a:buChar char="○"/>
              <a:defRPr sz="1250"/>
            </a:lvl8pPr>
            <a:lvl9pPr marL="4114800" lvl="8" indent="-307975" rtl="0">
              <a:spcBef>
                <a:spcPts val="1600"/>
              </a:spcBef>
              <a:spcAft>
                <a:spcPts val="1600"/>
              </a:spcAft>
              <a:buSzPts val="1250"/>
              <a:buChar char="■"/>
              <a:defRPr sz="1250"/>
            </a:lvl9pPr>
          </a:lstStyle>
          <a:p>
            <a:endParaRPr/>
          </a:p>
        </p:txBody>
      </p:sp>
      <p:sp>
        <p:nvSpPr>
          <p:cNvPr id="51" name="Google Shape;51;p13"/>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5096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p:nvPr/>
        </p:nvSpPr>
        <p:spPr>
          <a:xfrm>
            <a:off x="-1815650" y="-379800"/>
            <a:ext cx="11252200" cy="4546600"/>
          </a:xfrm>
          <a:custGeom>
            <a:avLst/>
            <a:gdLst/>
            <a:ahLst/>
            <a:cxnLst/>
            <a:rect l="l" t="t" r="r" b="b"/>
            <a:pathLst>
              <a:path w="450088" h="181864" extrusionOk="0">
                <a:moveTo>
                  <a:pt x="450088" y="181864"/>
                </a:moveTo>
                <a:lnTo>
                  <a:pt x="0" y="151384"/>
                </a:lnTo>
                <a:lnTo>
                  <a:pt x="244856" y="10160"/>
                </a:lnTo>
                <a:lnTo>
                  <a:pt x="448564" y="168656"/>
                </a:lnTo>
                <a:lnTo>
                  <a:pt x="399796"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9000"/>
              </a:srgbClr>
            </a:outerShdw>
          </a:effectLst>
        </p:spPr>
      </p:sp>
      <p:sp>
        <p:nvSpPr>
          <p:cNvPr id="54" name="Google Shape;54;p14"/>
          <p:cNvSpPr txBox="1">
            <a:spLocks noGrp="1"/>
          </p:cNvSpPr>
          <p:nvPr>
            <p:ph type="title"/>
          </p:nvPr>
        </p:nvSpPr>
        <p:spPr>
          <a:xfrm>
            <a:off x="6675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4"/>
          <p:cNvSpPr txBox="1">
            <a:spLocks noGrp="1"/>
          </p:cNvSpPr>
          <p:nvPr>
            <p:ph type="subTitle" idx="1"/>
          </p:nvPr>
        </p:nvSpPr>
        <p:spPr>
          <a:xfrm>
            <a:off x="6675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4"/>
          <p:cNvSpPr txBox="1">
            <a:spLocks noGrp="1"/>
          </p:cNvSpPr>
          <p:nvPr>
            <p:ph type="title" idx="2" hasCustomPrompt="1"/>
          </p:nvPr>
        </p:nvSpPr>
        <p:spPr>
          <a:xfrm>
            <a:off x="6675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 name="Google Shape;57;p14"/>
          <p:cNvSpPr txBox="1">
            <a:spLocks noGrp="1"/>
          </p:cNvSpPr>
          <p:nvPr>
            <p:ph type="title" idx="3"/>
          </p:nvPr>
        </p:nvSpPr>
        <p:spPr>
          <a:xfrm>
            <a:off x="26726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 name="Google Shape;58;p14"/>
          <p:cNvSpPr txBox="1">
            <a:spLocks noGrp="1"/>
          </p:cNvSpPr>
          <p:nvPr>
            <p:ph type="subTitle" idx="4"/>
          </p:nvPr>
        </p:nvSpPr>
        <p:spPr>
          <a:xfrm>
            <a:off x="26726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4"/>
          <p:cNvSpPr txBox="1">
            <a:spLocks noGrp="1"/>
          </p:cNvSpPr>
          <p:nvPr>
            <p:ph type="title" idx="5" hasCustomPrompt="1"/>
          </p:nvPr>
        </p:nvSpPr>
        <p:spPr>
          <a:xfrm>
            <a:off x="26726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4"/>
          <p:cNvSpPr txBox="1">
            <a:spLocks noGrp="1"/>
          </p:cNvSpPr>
          <p:nvPr>
            <p:ph type="title" idx="6"/>
          </p:nvPr>
        </p:nvSpPr>
        <p:spPr>
          <a:xfrm>
            <a:off x="46777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4"/>
          <p:cNvSpPr txBox="1">
            <a:spLocks noGrp="1"/>
          </p:cNvSpPr>
          <p:nvPr>
            <p:ph type="subTitle" idx="7"/>
          </p:nvPr>
        </p:nvSpPr>
        <p:spPr>
          <a:xfrm>
            <a:off x="46777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4"/>
          <p:cNvSpPr txBox="1">
            <a:spLocks noGrp="1"/>
          </p:cNvSpPr>
          <p:nvPr>
            <p:ph type="title" idx="8" hasCustomPrompt="1"/>
          </p:nvPr>
        </p:nvSpPr>
        <p:spPr>
          <a:xfrm>
            <a:off x="46777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4"/>
          <p:cNvSpPr txBox="1">
            <a:spLocks noGrp="1"/>
          </p:cNvSpPr>
          <p:nvPr>
            <p:ph type="title" idx="9"/>
          </p:nvPr>
        </p:nvSpPr>
        <p:spPr>
          <a:xfrm>
            <a:off x="6682800" y="2253900"/>
            <a:ext cx="1793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4" name="Google Shape;64;p14"/>
          <p:cNvSpPr txBox="1">
            <a:spLocks noGrp="1"/>
          </p:cNvSpPr>
          <p:nvPr>
            <p:ph type="subTitle" idx="13"/>
          </p:nvPr>
        </p:nvSpPr>
        <p:spPr>
          <a:xfrm>
            <a:off x="6682800" y="2803075"/>
            <a:ext cx="17937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title" idx="14" hasCustomPrompt="1"/>
          </p:nvPr>
        </p:nvSpPr>
        <p:spPr>
          <a:xfrm>
            <a:off x="6682800" y="1590575"/>
            <a:ext cx="17937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263823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p:nvPr/>
        </p:nvSpPr>
        <p:spPr>
          <a:xfrm>
            <a:off x="-88350" y="-150200"/>
            <a:ext cx="9347200" cy="4417400"/>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9000"/>
              </a:srgbClr>
            </a:outerShdw>
          </a:effectLst>
        </p:spPr>
      </p:sp>
      <p:sp>
        <p:nvSpPr>
          <p:cNvPr id="68" name="Google Shape;68;p15"/>
          <p:cNvSpPr txBox="1">
            <a:spLocks noGrp="1"/>
          </p:cNvSpPr>
          <p:nvPr>
            <p:ph type="title"/>
          </p:nvPr>
        </p:nvSpPr>
        <p:spPr>
          <a:xfrm>
            <a:off x="1599308" y="1644300"/>
            <a:ext cx="2087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9" name="Google Shape;69;p15"/>
          <p:cNvSpPr txBox="1">
            <a:spLocks noGrp="1"/>
          </p:cNvSpPr>
          <p:nvPr>
            <p:ph type="subTitle" idx="1"/>
          </p:nvPr>
        </p:nvSpPr>
        <p:spPr>
          <a:xfrm>
            <a:off x="1599308" y="2269675"/>
            <a:ext cx="2087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0" name="Google Shape;70;p15"/>
          <p:cNvSpPr txBox="1">
            <a:spLocks noGrp="1"/>
          </p:cNvSpPr>
          <p:nvPr>
            <p:ph type="title" idx="2"/>
          </p:nvPr>
        </p:nvSpPr>
        <p:spPr>
          <a:xfrm>
            <a:off x="5456992" y="1644300"/>
            <a:ext cx="2087700" cy="63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5"/>
          <p:cNvSpPr txBox="1">
            <a:spLocks noGrp="1"/>
          </p:cNvSpPr>
          <p:nvPr>
            <p:ph type="subTitle" idx="3"/>
          </p:nvPr>
        </p:nvSpPr>
        <p:spPr>
          <a:xfrm>
            <a:off x="5456983" y="2269675"/>
            <a:ext cx="20877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1312742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5298575" y="2420950"/>
            <a:ext cx="2941800" cy="36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74" name="Google Shape;74;p16"/>
          <p:cNvSpPr txBox="1">
            <a:spLocks noGrp="1"/>
          </p:cNvSpPr>
          <p:nvPr>
            <p:ph type="subTitle" idx="1"/>
          </p:nvPr>
        </p:nvSpPr>
        <p:spPr>
          <a:xfrm>
            <a:off x="4388675" y="585550"/>
            <a:ext cx="3851700" cy="15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None/>
              <a:defRPr sz="24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75" name="Google Shape;75;p16"/>
          <p:cNvSpPr/>
          <p:nvPr/>
        </p:nvSpPr>
        <p:spPr>
          <a:xfrm>
            <a:off x="0" y="385825"/>
            <a:ext cx="9537525" cy="3148325"/>
          </a:xfrm>
          <a:custGeom>
            <a:avLst/>
            <a:gdLst/>
            <a:ahLst/>
            <a:cxnLst/>
            <a:rect l="l" t="t" r="r" b="b"/>
            <a:pathLst>
              <a:path w="381501" h="125933" extrusionOk="0">
                <a:moveTo>
                  <a:pt x="381501" y="66670"/>
                </a:moveTo>
                <a:lnTo>
                  <a:pt x="303719" y="125933"/>
                </a:lnTo>
                <a:lnTo>
                  <a:pt x="14198" y="0"/>
                </a:lnTo>
                <a:lnTo>
                  <a:pt x="0" y="9877"/>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36000"/>
              </a:srgbClr>
            </a:outerShdw>
          </a:effectLst>
        </p:spPr>
      </p:sp>
      <p:sp>
        <p:nvSpPr>
          <p:cNvPr id="76" name="Google Shape;76;p16"/>
          <p:cNvSpPr/>
          <p:nvPr/>
        </p:nvSpPr>
        <p:spPr>
          <a:xfrm>
            <a:off x="-15425" y="-77175"/>
            <a:ext cx="4660725" cy="1743925"/>
          </a:xfrm>
          <a:custGeom>
            <a:avLst/>
            <a:gdLst/>
            <a:ahLst/>
            <a:cxnLst/>
            <a:rect l="l" t="t" r="r" b="b"/>
            <a:pathLst>
              <a:path w="186429" h="69757" extrusionOk="0">
                <a:moveTo>
                  <a:pt x="0" y="69757"/>
                </a:moveTo>
                <a:lnTo>
                  <a:pt x="186429" y="0"/>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38000"/>
              </a:srgbClr>
            </a:outerShdw>
          </a:effectLst>
        </p:spPr>
      </p:sp>
    </p:spTree>
    <p:extLst>
      <p:ext uri="{BB962C8B-B14F-4D97-AF65-F5344CB8AC3E}">
        <p14:creationId xmlns:p14="http://schemas.microsoft.com/office/powerpoint/2010/main" val="2896834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ages">
  <p:cSld name="Percentages">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hasCustomPrompt="1"/>
          </p:nvPr>
        </p:nvSpPr>
        <p:spPr>
          <a:xfrm>
            <a:off x="9445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9445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7"/>
          <p:cNvSpPr txBox="1">
            <a:spLocks noGrp="1"/>
          </p:cNvSpPr>
          <p:nvPr>
            <p:ph type="title" idx="2" hasCustomPrompt="1"/>
          </p:nvPr>
        </p:nvSpPr>
        <p:spPr>
          <a:xfrm>
            <a:off x="35352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7"/>
          <p:cNvSpPr txBox="1">
            <a:spLocks noGrp="1"/>
          </p:cNvSpPr>
          <p:nvPr>
            <p:ph type="subTitle" idx="3"/>
          </p:nvPr>
        </p:nvSpPr>
        <p:spPr>
          <a:xfrm>
            <a:off x="35352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7"/>
          <p:cNvSpPr txBox="1">
            <a:spLocks noGrp="1"/>
          </p:cNvSpPr>
          <p:nvPr>
            <p:ph type="title" idx="4" hasCustomPrompt="1"/>
          </p:nvPr>
        </p:nvSpPr>
        <p:spPr>
          <a:xfrm>
            <a:off x="6125900" y="3207700"/>
            <a:ext cx="2073600" cy="81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7"/>
          <p:cNvSpPr txBox="1">
            <a:spLocks noGrp="1"/>
          </p:cNvSpPr>
          <p:nvPr>
            <p:ph type="subTitle" idx="5"/>
          </p:nvPr>
        </p:nvSpPr>
        <p:spPr>
          <a:xfrm>
            <a:off x="6125900" y="3925100"/>
            <a:ext cx="2073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17"/>
          <p:cNvSpPr txBox="1">
            <a:spLocks noGrp="1"/>
          </p:cNvSpPr>
          <p:nvPr>
            <p:ph type="title" idx="6"/>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128434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body" idx="1"/>
          </p:nvPr>
        </p:nvSpPr>
        <p:spPr>
          <a:xfrm>
            <a:off x="677950" y="1390675"/>
            <a:ext cx="2891400" cy="1682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87" name="Google Shape;87;p18"/>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087841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p:nvPr/>
        </p:nvSpPr>
        <p:spPr>
          <a:xfrm>
            <a:off x="5332075" y="-46300"/>
            <a:ext cx="4027975" cy="4220900"/>
          </a:xfrm>
          <a:custGeom>
            <a:avLst/>
            <a:gdLst/>
            <a:ahLst/>
            <a:cxnLst/>
            <a:rect l="l" t="t" r="r" b="b"/>
            <a:pathLst>
              <a:path w="161119" h="168836" extrusionOk="0">
                <a:moveTo>
                  <a:pt x="0" y="0"/>
                </a:moveTo>
                <a:lnTo>
                  <a:pt x="158033" y="89202"/>
                </a:lnTo>
                <a:lnTo>
                  <a:pt x="140131" y="136118"/>
                </a:lnTo>
                <a:lnTo>
                  <a:pt x="161119" y="168836"/>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90" name="Google Shape;90;p19"/>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91" name="Google Shape;91;p19"/>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9"/>
          <p:cNvSpPr txBox="1">
            <a:spLocks noGrp="1"/>
          </p:cNvSpPr>
          <p:nvPr>
            <p:ph type="title" idx="2"/>
          </p:nvPr>
        </p:nvSpPr>
        <p:spPr>
          <a:xfrm>
            <a:off x="1114173" y="1579200"/>
            <a:ext cx="2185500" cy="38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3" name="Google Shape;93;p19"/>
          <p:cNvSpPr txBox="1">
            <a:spLocks noGrp="1"/>
          </p:cNvSpPr>
          <p:nvPr>
            <p:ph type="subTitle" idx="1"/>
          </p:nvPr>
        </p:nvSpPr>
        <p:spPr>
          <a:xfrm>
            <a:off x="1114173" y="1896372"/>
            <a:ext cx="2185500" cy="6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title" idx="3"/>
          </p:nvPr>
        </p:nvSpPr>
        <p:spPr>
          <a:xfrm>
            <a:off x="1114173" y="2987377"/>
            <a:ext cx="2185500" cy="38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95" name="Google Shape;95;p19"/>
          <p:cNvSpPr txBox="1">
            <a:spLocks noGrp="1"/>
          </p:cNvSpPr>
          <p:nvPr>
            <p:ph type="subTitle" idx="4"/>
          </p:nvPr>
        </p:nvSpPr>
        <p:spPr>
          <a:xfrm>
            <a:off x="1114173" y="3297799"/>
            <a:ext cx="2185500" cy="6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title" idx="5"/>
          </p:nvPr>
        </p:nvSpPr>
        <p:spPr>
          <a:xfrm>
            <a:off x="5844348" y="1579200"/>
            <a:ext cx="2185500" cy="380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7" name="Google Shape;97;p19"/>
          <p:cNvSpPr txBox="1">
            <a:spLocks noGrp="1"/>
          </p:cNvSpPr>
          <p:nvPr>
            <p:ph type="subTitle" idx="6"/>
          </p:nvPr>
        </p:nvSpPr>
        <p:spPr>
          <a:xfrm>
            <a:off x="5844348" y="1896372"/>
            <a:ext cx="21855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title" idx="7"/>
          </p:nvPr>
        </p:nvSpPr>
        <p:spPr>
          <a:xfrm>
            <a:off x="5844348" y="2987377"/>
            <a:ext cx="2185500" cy="380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9" name="Google Shape;99;p19"/>
          <p:cNvSpPr txBox="1">
            <a:spLocks noGrp="1"/>
          </p:cNvSpPr>
          <p:nvPr>
            <p:ph type="subTitle" idx="8"/>
          </p:nvPr>
        </p:nvSpPr>
        <p:spPr>
          <a:xfrm>
            <a:off x="5844348" y="3297799"/>
            <a:ext cx="21855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419573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20"/>
          <p:cNvSpPr txBox="1">
            <a:spLocks noGrp="1"/>
          </p:cNvSpPr>
          <p:nvPr>
            <p:ph type="title" idx="2"/>
          </p:nvPr>
        </p:nvSpPr>
        <p:spPr>
          <a:xfrm>
            <a:off x="751460"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3" name="Google Shape;103;p20"/>
          <p:cNvSpPr txBox="1">
            <a:spLocks noGrp="1"/>
          </p:cNvSpPr>
          <p:nvPr>
            <p:ph type="subTitle" idx="1"/>
          </p:nvPr>
        </p:nvSpPr>
        <p:spPr>
          <a:xfrm>
            <a:off x="751460"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4" name="Google Shape;104;p20"/>
          <p:cNvSpPr txBox="1">
            <a:spLocks noGrp="1"/>
          </p:cNvSpPr>
          <p:nvPr>
            <p:ph type="title" idx="3"/>
          </p:nvPr>
        </p:nvSpPr>
        <p:spPr>
          <a:xfrm>
            <a:off x="2748387"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20"/>
          <p:cNvSpPr txBox="1">
            <a:spLocks noGrp="1"/>
          </p:cNvSpPr>
          <p:nvPr>
            <p:ph type="subTitle" idx="4"/>
          </p:nvPr>
        </p:nvSpPr>
        <p:spPr>
          <a:xfrm>
            <a:off x="2748387"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5"/>
          </p:nvPr>
        </p:nvSpPr>
        <p:spPr>
          <a:xfrm>
            <a:off x="4745313"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0"/>
          <p:cNvSpPr txBox="1">
            <a:spLocks noGrp="1"/>
          </p:cNvSpPr>
          <p:nvPr>
            <p:ph type="subTitle" idx="6"/>
          </p:nvPr>
        </p:nvSpPr>
        <p:spPr>
          <a:xfrm>
            <a:off x="4745313"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7"/>
          </p:nvPr>
        </p:nvSpPr>
        <p:spPr>
          <a:xfrm>
            <a:off x="6742240" y="3395875"/>
            <a:ext cx="1650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9" name="Google Shape;109;p20"/>
          <p:cNvSpPr txBox="1">
            <a:spLocks noGrp="1"/>
          </p:cNvSpPr>
          <p:nvPr>
            <p:ph type="subTitle" idx="8"/>
          </p:nvPr>
        </p:nvSpPr>
        <p:spPr>
          <a:xfrm>
            <a:off x="6742240" y="3713049"/>
            <a:ext cx="1650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727677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112" name="Google Shape;112;p21"/>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834425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2"/>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10000"/>
              </a:srgbClr>
            </a:outerShdw>
          </a:effectLst>
        </p:spPr>
      </p:sp>
      <p:sp>
        <p:nvSpPr>
          <p:cNvPr id="115" name="Google Shape;115;p22"/>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2731806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23"/>
          <p:cNvSpPr txBox="1">
            <a:spLocks noGrp="1"/>
          </p:cNvSpPr>
          <p:nvPr>
            <p:ph type="title" idx="2"/>
          </p:nvPr>
        </p:nvSpPr>
        <p:spPr>
          <a:xfrm>
            <a:off x="1225013"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9" name="Google Shape;119;p23"/>
          <p:cNvSpPr txBox="1">
            <a:spLocks noGrp="1"/>
          </p:cNvSpPr>
          <p:nvPr>
            <p:ph type="subTitle" idx="1"/>
          </p:nvPr>
        </p:nvSpPr>
        <p:spPr>
          <a:xfrm>
            <a:off x="1225013"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0" name="Google Shape;120;p23"/>
          <p:cNvSpPr txBox="1">
            <a:spLocks noGrp="1"/>
          </p:cNvSpPr>
          <p:nvPr>
            <p:ph type="title" idx="3"/>
          </p:nvPr>
        </p:nvSpPr>
        <p:spPr>
          <a:xfrm>
            <a:off x="3684751"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23"/>
          <p:cNvSpPr txBox="1">
            <a:spLocks noGrp="1"/>
          </p:cNvSpPr>
          <p:nvPr>
            <p:ph type="subTitle" idx="4"/>
          </p:nvPr>
        </p:nvSpPr>
        <p:spPr>
          <a:xfrm>
            <a:off x="3684751"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3"/>
          <p:cNvSpPr txBox="1">
            <a:spLocks noGrp="1"/>
          </p:cNvSpPr>
          <p:nvPr>
            <p:ph type="title" idx="5"/>
          </p:nvPr>
        </p:nvSpPr>
        <p:spPr>
          <a:xfrm>
            <a:off x="6144489" y="2105975"/>
            <a:ext cx="17745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23"/>
          <p:cNvSpPr txBox="1">
            <a:spLocks noGrp="1"/>
          </p:cNvSpPr>
          <p:nvPr>
            <p:ph type="subTitle" idx="6"/>
          </p:nvPr>
        </p:nvSpPr>
        <p:spPr>
          <a:xfrm>
            <a:off x="6144489" y="2507375"/>
            <a:ext cx="1774500" cy="8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23"/>
          <p:cNvSpPr/>
          <p:nvPr/>
        </p:nvSpPr>
        <p:spPr>
          <a:xfrm>
            <a:off x="7469525" y="-157700"/>
            <a:ext cx="1867375" cy="5393800"/>
          </a:xfrm>
          <a:custGeom>
            <a:avLst/>
            <a:gdLst/>
            <a:ahLst/>
            <a:cxnLst/>
            <a:rect l="l" t="t" r="r" b="b"/>
            <a:pathLst>
              <a:path w="74695" h="215752" extrusionOk="0">
                <a:moveTo>
                  <a:pt x="0" y="0"/>
                </a:moveTo>
                <a:lnTo>
                  <a:pt x="74695" y="61114"/>
                </a:lnTo>
                <a:lnTo>
                  <a:pt x="309" y="215752"/>
                </a:lnTo>
                <a:lnTo>
                  <a:pt x="72226" y="181799"/>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30397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150910" y="1558003"/>
            <a:ext cx="2808000" cy="5625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30" name="Google Shape;30;p7"/>
          <p:cNvSpPr txBox="1">
            <a:spLocks noGrp="1"/>
          </p:cNvSpPr>
          <p:nvPr>
            <p:ph type="body" idx="1"/>
          </p:nvPr>
        </p:nvSpPr>
        <p:spPr>
          <a:xfrm>
            <a:off x="5150910" y="2120428"/>
            <a:ext cx="2992200" cy="173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1" name="Google Shape;31;p7"/>
          <p:cNvSpPr/>
          <p:nvPr/>
        </p:nvSpPr>
        <p:spPr>
          <a:xfrm>
            <a:off x="75" y="-15100"/>
            <a:ext cx="1381500" cy="515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132825" y="109650"/>
            <a:ext cx="1116000" cy="4924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p:cSld name="Title + Six Columns">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 name="Google Shape;127;p24"/>
          <p:cNvSpPr txBox="1">
            <a:spLocks noGrp="1"/>
          </p:cNvSpPr>
          <p:nvPr>
            <p:ph type="title" idx="2"/>
          </p:nvPr>
        </p:nvSpPr>
        <p:spPr>
          <a:xfrm>
            <a:off x="928625"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24"/>
          <p:cNvSpPr txBox="1">
            <a:spLocks noGrp="1"/>
          </p:cNvSpPr>
          <p:nvPr>
            <p:ph type="subTitle" idx="1"/>
          </p:nvPr>
        </p:nvSpPr>
        <p:spPr>
          <a:xfrm>
            <a:off x="928625"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24"/>
          <p:cNvSpPr txBox="1">
            <a:spLocks noGrp="1"/>
          </p:cNvSpPr>
          <p:nvPr>
            <p:ph type="title" idx="3"/>
          </p:nvPr>
        </p:nvSpPr>
        <p:spPr>
          <a:xfrm>
            <a:off x="3560850"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0" name="Google Shape;130;p24"/>
          <p:cNvSpPr txBox="1">
            <a:spLocks noGrp="1"/>
          </p:cNvSpPr>
          <p:nvPr>
            <p:ph type="subTitle" idx="4"/>
          </p:nvPr>
        </p:nvSpPr>
        <p:spPr>
          <a:xfrm>
            <a:off x="3560850"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4"/>
          <p:cNvSpPr txBox="1">
            <a:spLocks noGrp="1"/>
          </p:cNvSpPr>
          <p:nvPr>
            <p:ph type="title" idx="5"/>
          </p:nvPr>
        </p:nvSpPr>
        <p:spPr>
          <a:xfrm>
            <a:off x="6193075" y="156705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2" name="Google Shape;132;p24"/>
          <p:cNvSpPr txBox="1">
            <a:spLocks noGrp="1"/>
          </p:cNvSpPr>
          <p:nvPr>
            <p:ph type="subTitle" idx="6"/>
          </p:nvPr>
        </p:nvSpPr>
        <p:spPr>
          <a:xfrm>
            <a:off x="6193075" y="188422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3" name="Google Shape;133;p24"/>
          <p:cNvSpPr txBox="1">
            <a:spLocks noGrp="1"/>
          </p:cNvSpPr>
          <p:nvPr>
            <p:ph type="title" idx="7"/>
          </p:nvPr>
        </p:nvSpPr>
        <p:spPr>
          <a:xfrm>
            <a:off x="928625"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4" name="Google Shape;134;p24"/>
          <p:cNvSpPr txBox="1">
            <a:spLocks noGrp="1"/>
          </p:cNvSpPr>
          <p:nvPr>
            <p:ph type="subTitle" idx="8"/>
          </p:nvPr>
        </p:nvSpPr>
        <p:spPr>
          <a:xfrm>
            <a:off x="928625"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5" name="Google Shape;135;p24"/>
          <p:cNvSpPr txBox="1">
            <a:spLocks noGrp="1"/>
          </p:cNvSpPr>
          <p:nvPr>
            <p:ph type="title" idx="9"/>
          </p:nvPr>
        </p:nvSpPr>
        <p:spPr>
          <a:xfrm>
            <a:off x="3560850"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6" name="Google Shape;136;p24"/>
          <p:cNvSpPr txBox="1">
            <a:spLocks noGrp="1"/>
          </p:cNvSpPr>
          <p:nvPr>
            <p:ph type="subTitle" idx="13"/>
          </p:nvPr>
        </p:nvSpPr>
        <p:spPr>
          <a:xfrm>
            <a:off x="3560850"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7" name="Google Shape;137;p24"/>
          <p:cNvSpPr txBox="1">
            <a:spLocks noGrp="1"/>
          </p:cNvSpPr>
          <p:nvPr>
            <p:ph type="title" idx="14"/>
          </p:nvPr>
        </p:nvSpPr>
        <p:spPr>
          <a:xfrm>
            <a:off x="6193075" y="30976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8" name="Google Shape;138;p24"/>
          <p:cNvSpPr txBox="1">
            <a:spLocks noGrp="1"/>
          </p:cNvSpPr>
          <p:nvPr>
            <p:ph type="subTitle" idx="15"/>
          </p:nvPr>
        </p:nvSpPr>
        <p:spPr>
          <a:xfrm>
            <a:off x="6193075" y="34148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24"/>
          <p:cNvSpPr/>
          <p:nvPr/>
        </p:nvSpPr>
        <p:spPr>
          <a:xfrm>
            <a:off x="0" y="360975"/>
            <a:ext cx="9406350" cy="4421550"/>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3000"/>
              </a:srgbClr>
            </a:outerShdw>
          </a:effectLst>
        </p:spPr>
      </p:sp>
    </p:spTree>
    <p:extLst>
      <p:ext uri="{BB962C8B-B14F-4D97-AF65-F5344CB8AC3E}">
        <p14:creationId xmlns:p14="http://schemas.microsoft.com/office/powerpoint/2010/main" val="1824992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25"/>
          <p:cNvSpPr txBox="1">
            <a:spLocks noGrp="1"/>
          </p:cNvSpPr>
          <p:nvPr>
            <p:ph type="title" idx="2"/>
          </p:nvPr>
        </p:nvSpPr>
        <p:spPr>
          <a:xfrm>
            <a:off x="1822014" y="3487325"/>
            <a:ext cx="20877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3" name="Google Shape;143;p25"/>
          <p:cNvSpPr txBox="1">
            <a:spLocks noGrp="1"/>
          </p:cNvSpPr>
          <p:nvPr>
            <p:ph type="subTitle" idx="1"/>
          </p:nvPr>
        </p:nvSpPr>
        <p:spPr>
          <a:xfrm>
            <a:off x="1609913" y="2344025"/>
            <a:ext cx="25119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25"/>
          <p:cNvSpPr txBox="1">
            <a:spLocks noGrp="1"/>
          </p:cNvSpPr>
          <p:nvPr>
            <p:ph type="title" idx="3"/>
          </p:nvPr>
        </p:nvSpPr>
        <p:spPr>
          <a:xfrm>
            <a:off x="5234289" y="3487325"/>
            <a:ext cx="20877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5" name="Google Shape;145;p25"/>
          <p:cNvSpPr txBox="1">
            <a:spLocks noGrp="1"/>
          </p:cNvSpPr>
          <p:nvPr>
            <p:ph type="subTitle" idx="4"/>
          </p:nvPr>
        </p:nvSpPr>
        <p:spPr>
          <a:xfrm>
            <a:off x="5022188" y="2344025"/>
            <a:ext cx="2511900" cy="9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6" name="Google Shape;146;p25"/>
          <p:cNvSpPr/>
          <p:nvPr/>
        </p:nvSpPr>
        <p:spPr>
          <a:xfrm>
            <a:off x="-22850" y="972725"/>
            <a:ext cx="9406350" cy="4398375"/>
          </a:xfrm>
          <a:custGeom>
            <a:avLst/>
            <a:gdLst/>
            <a:ahLst/>
            <a:cxnLst/>
            <a:rect l="l" t="t" r="r" b="b"/>
            <a:pathLst>
              <a:path w="376254" h="175935" extrusionOk="0">
                <a:moveTo>
                  <a:pt x="0" y="0"/>
                </a:moveTo>
                <a:lnTo>
                  <a:pt x="103092" y="170379"/>
                </a:lnTo>
                <a:lnTo>
                  <a:pt x="376254" y="108031"/>
                </a:lnTo>
                <a:lnTo>
                  <a:pt x="320696" y="175935"/>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extLst>
      <p:ext uri="{BB962C8B-B14F-4D97-AF65-F5344CB8AC3E}">
        <p14:creationId xmlns:p14="http://schemas.microsoft.com/office/powerpoint/2010/main" val="2768110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26"/>
          <p:cNvSpPr/>
          <p:nvPr/>
        </p:nvSpPr>
        <p:spPr>
          <a:xfrm>
            <a:off x="4390950" y="3256800"/>
            <a:ext cx="5116025" cy="2006275"/>
          </a:xfrm>
          <a:custGeom>
            <a:avLst/>
            <a:gdLst/>
            <a:ahLst/>
            <a:cxnLst/>
            <a:rect l="l" t="t" r="r" b="b"/>
            <a:pathLst>
              <a:path w="204641" h="80251" extrusionOk="0">
                <a:moveTo>
                  <a:pt x="0" y="79016"/>
                </a:moveTo>
                <a:lnTo>
                  <a:pt x="204641" y="0"/>
                </a:lnTo>
                <a:lnTo>
                  <a:pt x="130254" y="80251"/>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0000"/>
              </a:srgbClr>
            </a:outerShdw>
          </a:effectLst>
        </p:spPr>
      </p:sp>
    </p:spTree>
    <p:extLst>
      <p:ext uri="{BB962C8B-B14F-4D97-AF65-F5344CB8AC3E}">
        <p14:creationId xmlns:p14="http://schemas.microsoft.com/office/powerpoint/2010/main" val="1957134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7"/>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1000"/>
              </a:srgbClr>
            </a:outerShdw>
          </a:effectLst>
        </p:spPr>
      </p:sp>
      <p:sp>
        <p:nvSpPr>
          <p:cNvPr id="152" name="Google Shape;152;p27"/>
          <p:cNvSpPr txBox="1">
            <a:spLocks noGrp="1"/>
          </p:cNvSpPr>
          <p:nvPr>
            <p:ph type="title"/>
          </p:nvPr>
        </p:nvSpPr>
        <p:spPr>
          <a:xfrm>
            <a:off x="5820375" y="1664100"/>
            <a:ext cx="244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3" name="Google Shape;153;p27"/>
          <p:cNvSpPr txBox="1">
            <a:spLocks noGrp="1"/>
          </p:cNvSpPr>
          <p:nvPr>
            <p:ph type="body" idx="1"/>
          </p:nvPr>
        </p:nvSpPr>
        <p:spPr>
          <a:xfrm>
            <a:off x="5820375" y="2498100"/>
            <a:ext cx="2446200" cy="168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238839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8"/>
          <p:cNvSpPr txBox="1">
            <a:spLocks noGrp="1"/>
          </p:cNvSpPr>
          <p:nvPr>
            <p:ph type="subTitle" idx="1"/>
          </p:nvPr>
        </p:nvSpPr>
        <p:spPr>
          <a:xfrm>
            <a:off x="677950" y="1259375"/>
            <a:ext cx="3387900" cy="14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6" name="Google Shape;156;p28"/>
          <p:cNvSpPr txBox="1">
            <a:spLocks noGrp="1"/>
          </p:cNvSpPr>
          <p:nvPr>
            <p:ph type="title"/>
          </p:nvPr>
        </p:nvSpPr>
        <p:spPr>
          <a:xfrm>
            <a:off x="677950" y="3891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7" name="Google Shape;157;p28"/>
          <p:cNvSpPr/>
          <p:nvPr/>
        </p:nvSpPr>
        <p:spPr>
          <a:xfrm>
            <a:off x="2536100" y="2685825"/>
            <a:ext cx="7118750" cy="2522875"/>
          </a:xfrm>
          <a:custGeom>
            <a:avLst/>
            <a:gdLst/>
            <a:ahLst/>
            <a:cxnLst/>
            <a:rect l="l" t="t" r="r" b="b"/>
            <a:pathLst>
              <a:path w="284750" h="100915" extrusionOk="0">
                <a:moveTo>
                  <a:pt x="230251" y="100132"/>
                </a:moveTo>
                <a:lnTo>
                  <a:pt x="271191" y="58671"/>
                </a:lnTo>
                <a:lnTo>
                  <a:pt x="0" y="100915"/>
                </a:lnTo>
                <a:lnTo>
                  <a:pt x="284750" y="0"/>
                </a:lnTo>
              </a:path>
            </a:pathLst>
          </a:custGeom>
          <a:noFill/>
          <a:ln w="9525" cap="flat" cmpd="sng">
            <a:solidFill>
              <a:srgbClr val="FFFFFF"/>
            </a:solidFill>
            <a:prstDash val="solid"/>
            <a:round/>
            <a:headEnd type="none" w="med" len="med"/>
            <a:tailEnd type="none" w="med" len="med"/>
          </a:ln>
          <a:effectLst>
            <a:outerShdw blurRad="57150" dist="19050" dir="5400000" algn="bl" rotWithShape="0">
              <a:srgbClr val="000000">
                <a:alpha val="22000"/>
              </a:srgbClr>
            </a:outerShdw>
          </a:effectLst>
        </p:spPr>
      </p:sp>
      <p:sp>
        <p:nvSpPr>
          <p:cNvPr id="158" name="Google Shape;158;p28"/>
          <p:cNvSpPr txBox="1"/>
          <p:nvPr/>
        </p:nvSpPr>
        <p:spPr>
          <a:xfrm>
            <a:off x="677950" y="3200550"/>
            <a:ext cx="32088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Fira Sans Condensed"/>
                <a:ea typeface="Fira Sans Condensed"/>
                <a:cs typeface="Fira Sans Condensed"/>
                <a:sym typeface="Fira Sans Condensed"/>
              </a:rPr>
              <a:t>CREDITS: This presentation template was created by </a:t>
            </a:r>
            <a:r>
              <a:rPr lang="en" sz="1000">
                <a:solidFill>
                  <a:schemeClr val="dk1"/>
                </a:solidFill>
                <a:uFill>
                  <a:noFill/>
                </a:uFill>
                <a:latin typeface="Fira Sans Condensed"/>
                <a:ea typeface="Fira Sans Condensed"/>
                <a:cs typeface="Fira Sans Condensed"/>
                <a:sym typeface="Fira Sans Condensed"/>
                <a:hlinkClick r:id="rId3"/>
              </a:rPr>
              <a:t>Slidesgo</a:t>
            </a:r>
            <a:r>
              <a:rPr lang="en" sz="1000">
                <a:solidFill>
                  <a:schemeClr val="dk1"/>
                </a:solidFill>
                <a:latin typeface="Fira Sans Condensed"/>
                <a:ea typeface="Fira Sans Condensed"/>
                <a:cs typeface="Fira Sans Condensed"/>
                <a:sym typeface="Fira Sans Condensed"/>
              </a:rPr>
              <a:t>, including icons by </a:t>
            </a:r>
            <a:r>
              <a:rPr lang="en" sz="1000">
                <a:solidFill>
                  <a:schemeClr val="dk1"/>
                </a:solidFill>
                <a:uFill>
                  <a:noFill/>
                </a:uFill>
                <a:latin typeface="Fira Sans Condensed"/>
                <a:ea typeface="Fira Sans Condensed"/>
                <a:cs typeface="Fira Sans Condensed"/>
                <a:sym typeface="Fira Sans Condensed"/>
                <a:hlinkClick r:id="rId4"/>
              </a:rPr>
              <a:t>Flaticon</a:t>
            </a:r>
            <a:r>
              <a:rPr lang="en" sz="1000">
                <a:solidFill>
                  <a:schemeClr val="dk1"/>
                </a:solidFill>
                <a:latin typeface="Fira Sans Condensed"/>
                <a:ea typeface="Fira Sans Condensed"/>
                <a:cs typeface="Fira Sans Condensed"/>
                <a:sym typeface="Fira Sans Condensed"/>
              </a:rPr>
              <a:t>, and infographics &amp; images by </a:t>
            </a:r>
            <a:r>
              <a:rPr lang="en" sz="1000">
                <a:solidFill>
                  <a:schemeClr val="dk1"/>
                </a:solidFill>
                <a:uFill>
                  <a:noFill/>
                </a:uFill>
                <a:latin typeface="Fira Sans Condensed"/>
                <a:ea typeface="Fira Sans Condensed"/>
                <a:cs typeface="Fira Sans Condensed"/>
                <a:sym typeface="Fira Sans Condensed"/>
                <a:hlinkClick r:id="rId5"/>
              </a:rPr>
              <a:t>Freepik</a:t>
            </a:r>
            <a:r>
              <a:rPr lang="en" sz="1000">
                <a:solidFill>
                  <a:schemeClr val="dk1"/>
                </a:solidFill>
                <a:latin typeface="Fira Sans Condensed"/>
                <a:ea typeface="Fira Sans Condensed"/>
                <a:cs typeface="Fira Sans Condensed"/>
                <a:sym typeface="Fira Sans Condensed"/>
              </a:rPr>
              <a:t>. </a:t>
            </a:r>
            <a:endParaRPr sz="1000">
              <a:solidFill>
                <a:schemeClr val="dk1"/>
              </a:solidFill>
              <a:latin typeface="Fira Sans Condensed"/>
              <a:ea typeface="Fira Sans Condensed"/>
              <a:cs typeface="Fira Sans Condensed"/>
              <a:sym typeface="Fira Sans Condensed"/>
            </a:endParaRPr>
          </a:p>
          <a:p>
            <a:pPr marL="0" lvl="0" indent="0" algn="l" rtl="0">
              <a:spcBef>
                <a:spcPts val="300"/>
              </a:spcBef>
              <a:spcAft>
                <a:spcPts val="0"/>
              </a:spcAft>
              <a:buNone/>
            </a:pPr>
            <a:endParaRPr sz="1000">
              <a:solidFill>
                <a:schemeClr val="dk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69724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843500" y="1165225"/>
            <a:ext cx="2390100" cy="930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accent1"/>
              </a:buClr>
              <a:buSzPts val="1400"/>
              <a:buFont typeface="Righteous"/>
              <a:buNone/>
              <a:defRPr sz="1400">
                <a:solidFill>
                  <a:schemeClr val="accent1"/>
                </a:solidFill>
                <a:latin typeface="Righteous"/>
                <a:ea typeface="Righteous"/>
                <a:cs typeface="Righteous"/>
                <a:sym typeface="Righteous"/>
              </a:defRPr>
            </a:lvl1pPr>
            <a:lvl2pPr lvl="1"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2pPr>
            <a:lvl3pPr lvl="2"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3pPr>
            <a:lvl4pPr lvl="3"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4pPr>
            <a:lvl5pPr lvl="4"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5pPr>
            <a:lvl6pPr lvl="5"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6pPr>
            <a:lvl7pPr lvl="6"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7pPr>
            <a:lvl8pPr lvl="7"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8pPr>
            <a:lvl9pPr lvl="8" algn="ctr">
              <a:lnSpc>
                <a:spcPct val="100000"/>
              </a:lnSpc>
              <a:spcBef>
                <a:spcPts val="0"/>
              </a:spcBef>
              <a:spcAft>
                <a:spcPts val="0"/>
              </a:spcAft>
              <a:buClr>
                <a:schemeClr val="accent1"/>
              </a:buClr>
              <a:buSzPts val="1400"/>
              <a:buFont typeface="Righteous"/>
              <a:buNone/>
              <a:defRPr>
                <a:solidFill>
                  <a:schemeClr val="accent1"/>
                </a:solidFill>
                <a:latin typeface="Righteous"/>
                <a:ea typeface="Righteous"/>
                <a:cs typeface="Righteous"/>
                <a:sym typeface="Righteous"/>
              </a:defRPr>
            </a:lvl9pPr>
          </a:lstStyle>
          <a:p>
            <a:endParaRPr/>
          </a:p>
        </p:txBody>
      </p:sp>
      <p:sp>
        <p:nvSpPr>
          <p:cNvPr id="38" name="Google Shape;38;p9"/>
          <p:cNvSpPr txBox="1">
            <a:spLocks noGrp="1"/>
          </p:cNvSpPr>
          <p:nvPr>
            <p:ph type="body" idx="2"/>
          </p:nvPr>
        </p:nvSpPr>
        <p:spPr>
          <a:xfrm>
            <a:off x="843500" y="2234600"/>
            <a:ext cx="3554400" cy="227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251625" y="1362825"/>
            <a:ext cx="3196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14"/>
          <p:cNvSpPr txBox="1">
            <a:spLocks noGrp="1"/>
          </p:cNvSpPr>
          <p:nvPr>
            <p:ph type="title" idx="2"/>
          </p:nvPr>
        </p:nvSpPr>
        <p:spPr>
          <a:xfrm>
            <a:off x="792975"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4" name="Google Shape;54;p14"/>
          <p:cNvSpPr txBox="1">
            <a:spLocks noGrp="1"/>
          </p:cNvSpPr>
          <p:nvPr>
            <p:ph type="subTitle" idx="1"/>
          </p:nvPr>
        </p:nvSpPr>
        <p:spPr>
          <a:xfrm>
            <a:off x="792975"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4"/>
          <p:cNvSpPr txBox="1">
            <a:spLocks noGrp="1"/>
          </p:cNvSpPr>
          <p:nvPr>
            <p:ph type="title" idx="3" hasCustomPrompt="1"/>
          </p:nvPr>
        </p:nvSpPr>
        <p:spPr>
          <a:xfrm>
            <a:off x="792975" y="2769900"/>
            <a:ext cx="2113500" cy="6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56" name="Google Shape;56;p14"/>
          <p:cNvSpPr txBox="1">
            <a:spLocks noGrp="1"/>
          </p:cNvSpPr>
          <p:nvPr>
            <p:ph type="title" idx="4"/>
          </p:nvPr>
        </p:nvSpPr>
        <p:spPr>
          <a:xfrm>
            <a:off x="3515250"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7" name="Google Shape;57;p14"/>
          <p:cNvSpPr txBox="1">
            <a:spLocks noGrp="1"/>
          </p:cNvSpPr>
          <p:nvPr>
            <p:ph type="subTitle" idx="5"/>
          </p:nvPr>
        </p:nvSpPr>
        <p:spPr>
          <a:xfrm>
            <a:off x="3515250"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4"/>
          <p:cNvSpPr txBox="1">
            <a:spLocks noGrp="1"/>
          </p:cNvSpPr>
          <p:nvPr>
            <p:ph type="title" idx="6" hasCustomPrompt="1"/>
          </p:nvPr>
        </p:nvSpPr>
        <p:spPr>
          <a:xfrm>
            <a:off x="3515250" y="2769900"/>
            <a:ext cx="2113500" cy="6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59" name="Google Shape;59;p14"/>
          <p:cNvSpPr txBox="1">
            <a:spLocks noGrp="1"/>
          </p:cNvSpPr>
          <p:nvPr>
            <p:ph type="title" idx="7"/>
          </p:nvPr>
        </p:nvSpPr>
        <p:spPr>
          <a:xfrm>
            <a:off x="6237525"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0" name="Google Shape;60;p14"/>
          <p:cNvSpPr txBox="1">
            <a:spLocks noGrp="1"/>
          </p:cNvSpPr>
          <p:nvPr>
            <p:ph type="subTitle" idx="8"/>
          </p:nvPr>
        </p:nvSpPr>
        <p:spPr>
          <a:xfrm>
            <a:off x="6237525"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9" hasCustomPrompt="1"/>
          </p:nvPr>
        </p:nvSpPr>
        <p:spPr>
          <a:xfrm>
            <a:off x="6237525" y="2769900"/>
            <a:ext cx="2113500" cy="6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2" name="Google Shape;62;p14"/>
          <p:cNvSpPr txBox="1">
            <a:spLocks noGrp="1"/>
          </p:cNvSpPr>
          <p:nvPr>
            <p:ph type="title" idx="13"/>
          </p:nvPr>
        </p:nvSpPr>
        <p:spPr>
          <a:xfrm>
            <a:off x="3515250" y="12061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3" name="Google Shape;63;p14"/>
          <p:cNvSpPr txBox="1">
            <a:spLocks noGrp="1"/>
          </p:cNvSpPr>
          <p:nvPr>
            <p:ph type="subTitle" idx="14"/>
          </p:nvPr>
        </p:nvSpPr>
        <p:spPr>
          <a:xfrm>
            <a:off x="3515250" y="17636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15" hasCustomPrompt="1"/>
          </p:nvPr>
        </p:nvSpPr>
        <p:spPr>
          <a:xfrm>
            <a:off x="3515250" y="835100"/>
            <a:ext cx="2113500" cy="6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5" name="Google Shape;65;p14"/>
          <p:cNvSpPr txBox="1">
            <a:spLocks noGrp="1"/>
          </p:cNvSpPr>
          <p:nvPr>
            <p:ph type="title" idx="16"/>
          </p:nvPr>
        </p:nvSpPr>
        <p:spPr>
          <a:xfrm>
            <a:off x="6237525" y="12061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 name="Google Shape;66;p14"/>
          <p:cNvSpPr txBox="1">
            <a:spLocks noGrp="1"/>
          </p:cNvSpPr>
          <p:nvPr>
            <p:ph type="subTitle" idx="17"/>
          </p:nvPr>
        </p:nvSpPr>
        <p:spPr>
          <a:xfrm>
            <a:off x="6237525" y="17636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8" hasCustomPrompt="1"/>
          </p:nvPr>
        </p:nvSpPr>
        <p:spPr>
          <a:xfrm>
            <a:off x="6237525" y="835100"/>
            <a:ext cx="2113500" cy="6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68" name="Google Shape;68;p14"/>
          <p:cNvSpPr/>
          <p:nvPr/>
        </p:nvSpPr>
        <p:spPr>
          <a:xfrm>
            <a:off x="-7750" y="4909850"/>
            <a:ext cx="9151800" cy="23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3900" y="0"/>
            <a:ext cx="9151800" cy="23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TITLE_ONLY_1_1">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2" name="Google Shape;72;p15"/>
          <p:cNvSpPr txBox="1">
            <a:spLocks noGrp="1"/>
          </p:cNvSpPr>
          <p:nvPr>
            <p:ph type="title" idx="2"/>
          </p:nvPr>
        </p:nvSpPr>
        <p:spPr>
          <a:xfrm>
            <a:off x="792975"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73" name="Google Shape;73;p15"/>
          <p:cNvSpPr txBox="1">
            <a:spLocks noGrp="1"/>
          </p:cNvSpPr>
          <p:nvPr>
            <p:ph type="subTitle" idx="1"/>
          </p:nvPr>
        </p:nvSpPr>
        <p:spPr>
          <a:xfrm>
            <a:off x="792975"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5"/>
          <p:cNvSpPr txBox="1">
            <a:spLocks noGrp="1"/>
          </p:cNvSpPr>
          <p:nvPr>
            <p:ph type="title" idx="3"/>
          </p:nvPr>
        </p:nvSpPr>
        <p:spPr>
          <a:xfrm>
            <a:off x="3515250"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75" name="Google Shape;75;p15"/>
          <p:cNvSpPr txBox="1">
            <a:spLocks noGrp="1"/>
          </p:cNvSpPr>
          <p:nvPr>
            <p:ph type="subTitle" idx="4"/>
          </p:nvPr>
        </p:nvSpPr>
        <p:spPr>
          <a:xfrm>
            <a:off x="3515250"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title" idx="5"/>
          </p:nvPr>
        </p:nvSpPr>
        <p:spPr>
          <a:xfrm>
            <a:off x="6237525" y="3140950"/>
            <a:ext cx="2113500" cy="62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77" name="Google Shape;77;p15"/>
          <p:cNvSpPr txBox="1">
            <a:spLocks noGrp="1"/>
          </p:cNvSpPr>
          <p:nvPr>
            <p:ph type="subTitle" idx="6"/>
          </p:nvPr>
        </p:nvSpPr>
        <p:spPr>
          <a:xfrm>
            <a:off x="6237525" y="3698450"/>
            <a:ext cx="2113500" cy="79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6775" y="-82000"/>
            <a:ext cx="9474200" cy="5289550"/>
          </a:xfrm>
          <a:custGeom>
            <a:avLst/>
            <a:gdLst/>
            <a:ahLst/>
            <a:cxnLst/>
            <a:rect l="l" t="t" r="r" b="b"/>
            <a:pathLst>
              <a:path w="378968" h="211582" extrusionOk="0">
                <a:moveTo>
                  <a:pt x="0" y="60960"/>
                </a:moveTo>
                <a:lnTo>
                  <a:pt x="50038" y="0"/>
                </a:lnTo>
                <a:lnTo>
                  <a:pt x="1778" y="114554"/>
                </a:lnTo>
                <a:lnTo>
                  <a:pt x="106172" y="762"/>
                </a:lnTo>
                <a:lnTo>
                  <a:pt x="289560" y="211074"/>
                </a:lnTo>
                <a:lnTo>
                  <a:pt x="374650" y="153924"/>
                </a:lnTo>
                <a:lnTo>
                  <a:pt x="322326" y="211582"/>
                </a:lnTo>
                <a:lnTo>
                  <a:pt x="378968" y="19050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9000"/>
              </a:srgbClr>
            </a:outerShdw>
          </a:effectLst>
        </p:spPr>
      </p:sp>
      <p:sp>
        <p:nvSpPr>
          <p:cNvPr id="11" name="Google Shape;11;p2"/>
          <p:cNvSpPr txBox="1">
            <a:spLocks noGrp="1"/>
          </p:cNvSpPr>
          <p:nvPr>
            <p:ph type="ctrTitle"/>
          </p:nvPr>
        </p:nvSpPr>
        <p:spPr>
          <a:xfrm>
            <a:off x="311700" y="2207018"/>
            <a:ext cx="8520600" cy="576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744468"/>
            <a:ext cx="8520600" cy="478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424583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med" len="med"/>
            <a:tailEnd type="none" w="med" len="med"/>
          </a:ln>
          <a:effectLst>
            <a:outerShdw blurRad="57150" dist="19050" dir="5400000" algn="bl" rotWithShape="0">
              <a:srgbClr val="000000">
                <a:alpha val="28000"/>
              </a:srgbClr>
            </a:outerShdw>
          </a:effectLst>
        </p:spPr>
      </p:sp>
      <p:sp>
        <p:nvSpPr>
          <p:cNvPr id="15" name="Google Shape;15;p3"/>
          <p:cNvSpPr txBox="1">
            <a:spLocks noGrp="1"/>
          </p:cNvSpPr>
          <p:nvPr>
            <p:ph type="title"/>
          </p:nvPr>
        </p:nvSpPr>
        <p:spPr>
          <a:xfrm>
            <a:off x="952300" y="2191925"/>
            <a:ext cx="3645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952300" y="1400175"/>
            <a:ext cx="3645000" cy="756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952300" y="2992975"/>
            <a:ext cx="24459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0254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ighteous"/>
              <a:buNone/>
              <a:defRPr sz="2800">
                <a:solidFill>
                  <a:schemeClr val="dk1"/>
                </a:solidFill>
                <a:latin typeface="Righteous"/>
                <a:ea typeface="Righteous"/>
                <a:cs typeface="Righteous"/>
                <a:sym typeface="Righteou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8"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Fira Sans Condensed ExtraBold"/>
              <a:buNone/>
              <a:defRPr sz="2800">
                <a:solidFill>
                  <a:schemeClr val="accent2"/>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2pPr>
            <a:lvl3pPr lvl="2">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3pPr>
            <a:lvl4pPr lvl="3">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4pPr>
            <a:lvl5pPr lvl="4">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5pPr>
            <a:lvl6pPr lvl="5">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6pPr>
            <a:lvl7pPr lvl="6">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7pPr>
            <a:lvl8pPr lvl="7">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8pPr>
            <a:lvl9pPr lvl="8">
              <a:spcBef>
                <a:spcPts val="0"/>
              </a:spcBef>
              <a:spcAft>
                <a:spcPts val="0"/>
              </a:spcAft>
              <a:buClr>
                <a:schemeClr val="accent2"/>
              </a:buClr>
              <a:buSzPts val="2800"/>
              <a:buFont typeface="Muli"/>
              <a:buNone/>
              <a:defRPr sz="2800">
                <a:solidFill>
                  <a:schemeClr val="accent2"/>
                </a:solidFill>
                <a:latin typeface="Muli"/>
                <a:ea typeface="Muli"/>
                <a:cs typeface="Muli"/>
                <a:sym typeface="Mul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Fira Sans Condensed"/>
              <a:buChar char="●"/>
              <a:defRPr sz="1800">
                <a:solidFill>
                  <a:schemeClr val="accent2"/>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accent2"/>
              </a:buClr>
              <a:buSzPts val="1400"/>
              <a:buFont typeface="Fira Sans Condensed"/>
              <a:buChar char="■"/>
              <a:defRPr>
                <a:solidFill>
                  <a:schemeClr val="accent2"/>
                </a:solidFill>
                <a:latin typeface="Fira Sans Condensed"/>
                <a:ea typeface="Fira Sans Condensed"/>
                <a:cs typeface="Fira Sans Condensed"/>
                <a:sym typeface="Fira Sans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75210826"/>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github.com/Oschart/Embedded-Heart-Moni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sparkfun.com/tutorials/graph-sensor-data-with-python-and-matplotlib/update-a-graph-in-real-tim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ythonhosted.org/pyserial/index.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ctrTitle"/>
          </p:nvPr>
        </p:nvSpPr>
        <p:spPr>
          <a:xfrm>
            <a:off x="311700" y="2207018"/>
            <a:ext cx="8520600" cy="57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Cambria" panose="02040503050406030204" pitchFamily="18" charset="0"/>
                <a:ea typeface="Cambria" panose="02040503050406030204" pitchFamily="18" charset="0"/>
              </a:rPr>
              <a:t>Embedded ECG Heart Monitor</a:t>
            </a:r>
            <a:endParaRPr dirty="0">
              <a:latin typeface="Cambria" panose="02040503050406030204" pitchFamily="18" charset="0"/>
              <a:ea typeface="Cambria" panose="02040503050406030204" pitchFamily="18" charset="0"/>
            </a:endParaRPr>
          </a:p>
        </p:txBody>
      </p:sp>
      <p:sp>
        <p:nvSpPr>
          <p:cNvPr id="168" name="Google Shape;168;p31"/>
          <p:cNvSpPr txBox="1">
            <a:spLocks noGrp="1"/>
          </p:cNvSpPr>
          <p:nvPr>
            <p:ph type="subTitle" idx="1"/>
          </p:nvPr>
        </p:nvSpPr>
        <p:spPr>
          <a:xfrm>
            <a:off x="311700" y="2744467"/>
            <a:ext cx="8520600" cy="10761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mbria" panose="02040503050406030204" pitchFamily="18" charset="0"/>
                <a:ea typeface="Cambria" panose="02040503050406030204" pitchFamily="18" charset="0"/>
              </a:rPr>
              <a:t>By: Mohamed A. Abdel Hamed</a:t>
            </a:r>
          </a:p>
          <a:p>
            <a:pPr marL="0" lvl="0" indent="0" algn="ctr" rtl="0">
              <a:spcBef>
                <a:spcPts val="0"/>
              </a:spcBef>
              <a:spcAft>
                <a:spcPts val="0"/>
              </a:spcAft>
              <a:buNone/>
            </a:pPr>
            <a:endParaRPr lang="en-US" dirty="0">
              <a:latin typeface="Cambria" panose="02040503050406030204" pitchFamily="18" charset="0"/>
              <a:ea typeface="Cambria" panose="02040503050406030204" pitchFamily="18" charset="0"/>
            </a:endParaRPr>
          </a:p>
          <a:p>
            <a:pPr marL="0" lvl="0" indent="0" algn="ctr" rtl="0">
              <a:spcBef>
                <a:spcPts val="0"/>
              </a:spcBef>
              <a:spcAft>
                <a:spcPts val="0"/>
              </a:spcAft>
              <a:buNone/>
            </a:pPr>
            <a:r>
              <a:rPr lang="en-US" dirty="0">
                <a:latin typeface="Cambria" panose="02040503050406030204" pitchFamily="18" charset="0"/>
                <a:ea typeface="Cambria" panose="02040503050406030204" pitchFamily="18" charset="0"/>
              </a:rPr>
              <a:t>Supervised by: Dr. </a:t>
            </a:r>
            <a:r>
              <a:rPr lang="en-US" dirty="0" err="1">
                <a:latin typeface="Cambria" panose="02040503050406030204" pitchFamily="18" charset="0"/>
                <a:ea typeface="Cambria" panose="02040503050406030204" pitchFamily="18" charset="0"/>
              </a:rPr>
              <a:t>Shalan</a:t>
            </a:r>
            <a:endParaRPr dirty="0">
              <a:latin typeface="Cambria" panose="02040503050406030204" pitchFamily="18" charset="0"/>
              <a:ea typeface="Cambria" panose="02040503050406030204" pitchFamily="18" charset="0"/>
            </a:endParaRPr>
          </a:p>
        </p:txBody>
      </p:sp>
      <p:grpSp>
        <p:nvGrpSpPr>
          <p:cNvPr id="4" name="Google Shape;280;p35">
            <a:extLst>
              <a:ext uri="{FF2B5EF4-FFF2-40B4-BE49-F238E27FC236}">
                <a16:creationId xmlns:a16="http://schemas.microsoft.com/office/drawing/2014/main" id="{CB84486C-49B4-46DB-AA5E-7FD78375D74D}"/>
              </a:ext>
            </a:extLst>
          </p:cNvPr>
          <p:cNvGrpSpPr/>
          <p:nvPr/>
        </p:nvGrpSpPr>
        <p:grpSpPr>
          <a:xfrm>
            <a:off x="3536127" y="256404"/>
            <a:ext cx="1446999" cy="1580467"/>
            <a:chOff x="1512200" y="238125"/>
            <a:chExt cx="4504600" cy="5237625"/>
          </a:xfrm>
        </p:grpSpPr>
        <p:sp>
          <p:nvSpPr>
            <p:cNvPr id="5" name="Google Shape;281;p35">
              <a:extLst>
                <a:ext uri="{FF2B5EF4-FFF2-40B4-BE49-F238E27FC236}">
                  <a16:creationId xmlns:a16="http://schemas.microsoft.com/office/drawing/2014/main" id="{53D8ABF5-979C-49C8-A7C5-D0E5605EEF04}"/>
                </a:ext>
              </a:extLst>
            </p:cNvPr>
            <p:cNvSpPr/>
            <p:nvPr/>
          </p:nvSpPr>
          <p:spPr>
            <a:xfrm>
              <a:off x="2414125" y="238125"/>
              <a:ext cx="1078500" cy="1223825"/>
            </a:xfrm>
            <a:custGeom>
              <a:avLst/>
              <a:gdLst/>
              <a:ahLst/>
              <a:cxnLst/>
              <a:rect l="l" t="t" r="r" b="b"/>
              <a:pathLst>
                <a:path w="43140" h="48953" extrusionOk="0">
                  <a:moveTo>
                    <a:pt x="33529" y="0"/>
                  </a:moveTo>
                  <a:cubicBezTo>
                    <a:pt x="31102" y="0"/>
                    <a:pt x="29664" y="512"/>
                    <a:pt x="29501" y="572"/>
                  </a:cubicBezTo>
                  <a:cubicBezTo>
                    <a:pt x="29060" y="750"/>
                    <a:pt x="28477" y="855"/>
                    <a:pt x="27907" y="855"/>
                  </a:cubicBezTo>
                  <a:cubicBezTo>
                    <a:pt x="27412" y="855"/>
                    <a:pt x="26927" y="775"/>
                    <a:pt x="26555" y="596"/>
                  </a:cubicBezTo>
                  <a:cubicBezTo>
                    <a:pt x="26542" y="590"/>
                    <a:pt x="26526" y="587"/>
                    <a:pt x="26506" y="587"/>
                  </a:cubicBezTo>
                  <a:cubicBezTo>
                    <a:pt x="25219" y="587"/>
                    <a:pt x="8365" y="12181"/>
                    <a:pt x="7738" y="12893"/>
                  </a:cubicBezTo>
                  <a:cubicBezTo>
                    <a:pt x="4160" y="16949"/>
                    <a:pt x="1723" y="21313"/>
                    <a:pt x="1" y="25838"/>
                  </a:cubicBezTo>
                  <a:cubicBezTo>
                    <a:pt x="1439" y="32244"/>
                    <a:pt x="3500" y="40437"/>
                    <a:pt x="6166" y="48455"/>
                  </a:cubicBezTo>
                  <a:cubicBezTo>
                    <a:pt x="7175" y="48597"/>
                    <a:pt x="8191" y="48753"/>
                    <a:pt x="9214" y="48953"/>
                  </a:cubicBezTo>
                  <a:cubicBezTo>
                    <a:pt x="9408" y="48807"/>
                    <a:pt x="9596" y="48669"/>
                    <a:pt x="9769" y="48550"/>
                  </a:cubicBezTo>
                  <a:cubicBezTo>
                    <a:pt x="10494" y="33492"/>
                    <a:pt x="17351" y="14620"/>
                    <a:pt x="43139" y="2331"/>
                  </a:cubicBezTo>
                  <a:cubicBezTo>
                    <a:pt x="39177" y="483"/>
                    <a:pt x="35886" y="0"/>
                    <a:pt x="33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2;p35">
              <a:extLst>
                <a:ext uri="{FF2B5EF4-FFF2-40B4-BE49-F238E27FC236}">
                  <a16:creationId xmlns:a16="http://schemas.microsoft.com/office/drawing/2014/main" id="{9D6D2EBE-5465-4F8D-AF4C-4526CCA3FD72}"/>
                </a:ext>
              </a:extLst>
            </p:cNvPr>
            <p:cNvSpPr/>
            <p:nvPr/>
          </p:nvSpPr>
          <p:spPr>
            <a:xfrm>
              <a:off x="3863825" y="413950"/>
              <a:ext cx="1318250" cy="1221325"/>
            </a:xfrm>
            <a:custGeom>
              <a:avLst/>
              <a:gdLst/>
              <a:ahLst/>
              <a:cxnLst/>
              <a:rect l="l" t="t" r="r" b="b"/>
              <a:pathLst>
                <a:path w="52730" h="48853" extrusionOk="0">
                  <a:moveTo>
                    <a:pt x="30972" y="0"/>
                  </a:moveTo>
                  <a:lnTo>
                    <a:pt x="24479" y="4179"/>
                  </a:lnTo>
                  <a:lnTo>
                    <a:pt x="26157" y="6569"/>
                  </a:lnTo>
                  <a:cubicBezTo>
                    <a:pt x="26739" y="7398"/>
                    <a:pt x="26896" y="8462"/>
                    <a:pt x="26590" y="9436"/>
                  </a:cubicBezTo>
                  <a:cubicBezTo>
                    <a:pt x="26276" y="10401"/>
                    <a:pt x="25532" y="11169"/>
                    <a:pt x="24576" y="11516"/>
                  </a:cubicBezTo>
                  <a:cubicBezTo>
                    <a:pt x="18303" y="13748"/>
                    <a:pt x="1850" y="21731"/>
                    <a:pt x="1001" y="31713"/>
                  </a:cubicBezTo>
                  <a:cubicBezTo>
                    <a:pt x="1" y="43628"/>
                    <a:pt x="15015" y="46761"/>
                    <a:pt x="17557" y="47210"/>
                  </a:cubicBezTo>
                  <a:cubicBezTo>
                    <a:pt x="20560" y="46972"/>
                    <a:pt x="23473" y="46853"/>
                    <a:pt x="26296" y="46853"/>
                  </a:cubicBezTo>
                  <a:cubicBezTo>
                    <a:pt x="32978" y="46853"/>
                    <a:pt x="39154" y="47519"/>
                    <a:pt x="44824" y="48853"/>
                  </a:cubicBezTo>
                  <a:cubicBezTo>
                    <a:pt x="44472" y="38968"/>
                    <a:pt x="44962" y="26158"/>
                    <a:pt x="52729" y="19715"/>
                  </a:cubicBezTo>
                  <a:lnTo>
                    <a:pt x="48917" y="14900"/>
                  </a:lnTo>
                  <a:cubicBezTo>
                    <a:pt x="44649" y="17102"/>
                    <a:pt x="39050" y="20573"/>
                    <a:pt x="37174" y="23318"/>
                  </a:cubicBezTo>
                  <a:cubicBezTo>
                    <a:pt x="36551" y="24220"/>
                    <a:pt x="35532" y="24736"/>
                    <a:pt x="34476" y="24736"/>
                  </a:cubicBezTo>
                  <a:cubicBezTo>
                    <a:pt x="34187" y="24736"/>
                    <a:pt x="33894" y="24697"/>
                    <a:pt x="33606" y="24617"/>
                  </a:cubicBezTo>
                  <a:cubicBezTo>
                    <a:pt x="32256" y="24239"/>
                    <a:pt x="31298" y="23047"/>
                    <a:pt x="31219" y="21648"/>
                  </a:cubicBezTo>
                  <a:cubicBezTo>
                    <a:pt x="31156" y="20435"/>
                    <a:pt x="30785" y="10830"/>
                    <a:pt x="35025" y="4417"/>
                  </a:cubicBezTo>
                  <a:lnTo>
                    <a:pt x="309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3;p35">
              <a:extLst>
                <a:ext uri="{FF2B5EF4-FFF2-40B4-BE49-F238E27FC236}">
                  <a16:creationId xmlns:a16="http://schemas.microsoft.com/office/drawing/2014/main" id="{BA1A6C20-75BD-4EF9-AF95-FFB23C4B1EFF}"/>
                </a:ext>
              </a:extLst>
            </p:cNvPr>
            <p:cNvSpPr/>
            <p:nvPr/>
          </p:nvSpPr>
          <p:spPr>
            <a:xfrm>
              <a:off x="1512200" y="1600500"/>
              <a:ext cx="970450" cy="1716000"/>
            </a:xfrm>
            <a:custGeom>
              <a:avLst/>
              <a:gdLst/>
              <a:ahLst/>
              <a:cxnLst/>
              <a:rect l="l" t="t" r="r" b="b"/>
              <a:pathLst>
                <a:path w="38818" h="68640" extrusionOk="0">
                  <a:moveTo>
                    <a:pt x="35398" y="0"/>
                  </a:moveTo>
                  <a:cubicBezTo>
                    <a:pt x="31341" y="0"/>
                    <a:pt x="27425" y="588"/>
                    <a:pt x="23805" y="1792"/>
                  </a:cubicBezTo>
                  <a:cubicBezTo>
                    <a:pt x="16028" y="4367"/>
                    <a:pt x="9962" y="9637"/>
                    <a:pt x="6260" y="17025"/>
                  </a:cubicBezTo>
                  <a:cubicBezTo>
                    <a:pt x="0" y="29487"/>
                    <a:pt x="10295" y="54069"/>
                    <a:pt x="18034" y="68639"/>
                  </a:cubicBezTo>
                  <a:cubicBezTo>
                    <a:pt x="17696" y="64020"/>
                    <a:pt x="17598" y="59470"/>
                    <a:pt x="17638" y="55036"/>
                  </a:cubicBezTo>
                  <a:cubicBezTo>
                    <a:pt x="17901" y="26342"/>
                    <a:pt x="30124" y="8931"/>
                    <a:pt x="38818" y="136"/>
                  </a:cubicBezTo>
                  <a:cubicBezTo>
                    <a:pt x="37669" y="46"/>
                    <a:pt x="36528" y="0"/>
                    <a:pt x="35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4;p35">
              <a:extLst>
                <a:ext uri="{FF2B5EF4-FFF2-40B4-BE49-F238E27FC236}">
                  <a16:creationId xmlns:a16="http://schemas.microsoft.com/office/drawing/2014/main" id="{2C9265E0-41FC-4A62-8D27-DCD357ED0E87}"/>
                </a:ext>
              </a:extLst>
            </p:cNvPr>
            <p:cNvSpPr/>
            <p:nvPr/>
          </p:nvSpPr>
          <p:spPr>
            <a:xfrm>
              <a:off x="4415625" y="1745150"/>
              <a:ext cx="1601175" cy="3720525"/>
            </a:xfrm>
            <a:custGeom>
              <a:avLst/>
              <a:gdLst/>
              <a:ahLst/>
              <a:cxnLst/>
              <a:rect l="l" t="t" r="r" b="b"/>
              <a:pathLst>
                <a:path w="64047" h="148821" extrusionOk="0">
                  <a:moveTo>
                    <a:pt x="4555" y="0"/>
                  </a:moveTo>
                  <a:cubicBezTo>
                    <a:pt x="3782" y="0"/>
                    <a:pt x="3001" y="9"/>
                    <a:pt x="2211" y="28"/>
                  </a:cubicBezTo>
                  <a:cubicBezTo>
                    <a:pt x="6672" y="5643"/>
                    <a:pt x="12964" y="15488"/>
                    <a:pt x="14902" y="28089"/>
                  </a:cubicBezTo>
                  <a:cubicBezTo>
                    <a:pt x="15421" y="30165"/>
                    <a:pt x="19973" y="46879"/>
                    <a:pt x="31967" y="50771"/>
                  </a:cubicBezTo>
                  <a:cubicBezTo>
                    <a:pt x="33295" y="51212"/>
                    <a:pt x="34623" y="51427"/>
                    <a:pt x="35923" y="51427"/>
                  </a:cubicBezTo>
                  <a:cubicBezTo>
                    <a:pt x="40841" y="51427"/>
                    <a:pt x="45371" y="48358"/>
                    <a:pt x="48103" y="42903"/>
                  </a:cubicBezTo>
                  <a:cubicBezTo>
                    <a:pt x="48673" y="41765"/>
                    <a:pt x="49826" y="41106"/>
                    <a:pt x="51023" y="41106"/>
                  </a:cubicBezTo>
                  <a:cubicBezTo>
                    <a:pt x="51516" y="41106"/>
                    <a:pt x="52015" y="41217"/>
                    <a:pt x="52486" y="41452"/>
                  </a:cubicBezTo>
                  <a:cubicBezTo>
                    <a:pt x="54092" y="42261"/>
                    <a:pt x="54739" y="44220"/>
                    <a:pt x="53932" y="45828"/>
                  </a:cubicBezTo>
                  <a:cubicBezTo>
                    <a:pt x="51585" y="50507"/>
                    <a:pt x="48153" y="53945"/>
                    <a:pt x="44190" y="55947"/>
                  </a:cubicBezTo>
                  <a:cubicBezTo>
                    <a:pt x="52222" y="63727"/>
                    <a:pt x="52548" y="78554"/>
                    <a:pt x="52562" y="79363"/>
                  </a:cubicBezTo>
                  <a:cubicBezTo>
                    <a:pt x="52582" y="80784"/>
                    <a:pt x="51677" y="82054"/>
                    <a:pt x="50327" y="82497"/>
                  </a:cubicBezTo>
                  <a:cubicBezTo>
                    <a:pt x="50012" y="82603"/>
                    <a:pt x="49684" y="82660"/>
                    <a:pt x="49351" y="82666"/>
                  </a:cubicBezTo>
                  <a:cubicBezTo>
                    <a:pt x="49337" y="82666"/>
                    <a:pt x="49323" y="82666"/>
                    <a:pt x="49309" y="82666"/>
                  </a:cubicBezTo>
                  <a:cubicBezTo>
                    <a:pt x="47531" y="82666"/>
                    <a:pt x="46066" y="81240"/>
                    <a:pt x="46041" y="79455"/>
                  </a:cubicBezTo>
                  <a:cubicBezTo>
                    <a:pt x="46041" y="79258"/>
                    <a:pt x="45583" y="59439"/>
                    <a:pt x="33987" y="57894"/>
                  </a:cubicBezTo>
                  <a:cubicBezTo>
                    <a:pt x="24869" y="56678"/>
                    <a:pt x="18752" y="50565"/>
                    <a:pt x="14799" y="44297"/>
                  </a:cubicBezTo>
                  <a:cubicBezTo>
                    <a:pt x="14528" y="46335"/>
                    <a:pt x="14187" y="48527"/>
                    <a:pt x="13792" y="50872"/>
                  </a:cubicBezTo>
                  <a:cubicBezTo>
                    <a:pt x="13786" y="50901"/>
                    <a:pt x="13781" y="50929"/>
                    <a:pt x="13779" y="50958"/>
                  </a:cubicBezTo>
                  <a:cubicBezTo>
                    <a:pt x="13307" y="53766"/>
                    <a:pt x="12785" y="56738"/>
                    <a:pt x="12216" y="59946"/>
                  </a:cubicBezTo>
                  <a:cubicBezTo>
                    <a:pt x="7273" y="87896"/>
                    <a:pt x="0" y="128419"/>
                    <a:pt x="17084" y="148436"/>
                  </a:cubicBezTo>
                  <a:cubicBezTo>
                    <a:pt x="20143" y="148489"/>
                    <a:pt x="23087" y="148821"/>
                    <a:pt x="25895" y="148821"/>
                  </a:cubicBezTo>
                  <a:cubicBezTo>
                    <a:pt x="30165" y="148821"/>
                    <a:pt x="34122" y="148053"/>
                    <a:pt x="37692" y="144362"/>
                  </a:cubicBezTo>
                  <a:lnTo>
                    <a:pt x="37700" y="144362"/>
                  </a:lnTo>
                  <a:cubicBezTo>
                    <a:pt x="53913" y="144362"/>
                    <a:pt x="62432" y="127009"/>
                    <a:pt x="63019" y="105267"/>
                  </a:cubicBezTo>
                  <a:cubicBezTo>
                    <a:pt x="64046" y="66714"/>
                    <a:pt x="63231" y="32082"/>
                    <a:pt x="43109" y="13035"/>
                  </a:cubicBezTo>
                  <a:cubicBezTo>
                    <a:pt x="33823" y="4240"/>
                    <a:pt x="21160" y="0"/>
                    <a:pt x="4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p35">
              <a:extLst>
                <a:ext uri="{FF2B5EF4-FFF2-40B4-BE49-F238E27FC236}">
                  <a16:creationId xmlns:a16="http://schemas.microsoft.com/office/drawing/2014/main" id="{8FB6E4C5-C713-40EA-80A3-7C6383334BA4}"/>
                </a:ext>
              </a:extLst>
            </p:cNvPr>
            <p:cNvSpPr/>
            <p:nvPr/>
          </p:nvSpPr>
          <p:spPr>
            <a:xfrm>
              <a:off x="2098200" y="264725"/>
              <a:ext cx="2591900" cy="5211025"/>
            </a:xfrm>
            <a:custGeom>
              <a:avLst/>
              <a:gdLst/>
              <a:ahLst/>
              <a:cxnLst/>
              <a:rect l="l" t="t" r="r" b="b"/>
              <a:pathLst>
                <a:path w="103676" h="208441" extrusionOk="0">
                  <a:moveTo>
                    <a:pt x="80019" y="0"/>
                  </a:moveTo>
                  <a:cubicBezTo>
                    <a:pt x="76397" y="791"/>
                    <a:pt x="72817" y="1773"/>
                    <a:pt x="69299" y="2940"/>
                  </a:cubicBezTo>
                  <a:cubicBezTo>
                    <a:pt x="51160" y="8962"/>
                    <a:pt x="29431" y="21907"/>
                    <a:pt x="28911" y="49427"/>
                  </a:cubicBezTo>
                  <a:cubicBezTo>
                    <a:pt x="28887" y="50539"/>
                    <a:pt x="28299" y="51563"/>
                    <a:pt x="27351" y="52143"/>
                  </a:cubicBezTo>
                  <a:cubicBezTo>
                    <a:pt x="26291" y="52800"/>
                    <a:pt x="1166" y="68834"/>
                    <a:pt x="795" y="108760"/>
                  </a:cubicBezTo>
                  <a:cubicBezTo>
                    <a:pt x="603" y="129650"/>
                    <a:pt x="0" y="178114"/>
                    <a:pt x="70361" y="201385"/>
                  </a:cubicBezTo>
                  <a:cubicBezTo>
                    <a:pt x="81704" y="205134"/>
                    <a:pt x="91988" y="207450"/>
                    <a:pt x="101199" y="208440"/>
                  </a:cubicBezTo>
                  <a:cubicBezTo>
                    <a:pt x="87034" y="185712"/>
                    <a:pt x="93298" y="147472"/>
                    <a:pt x="98084" y="120356"/>
                  </a:cubicBezTo>
                  <a:lnTo>
                    <a:pt x="98084" y="120356"/>
                  </a:lnTo>
                  <a:cubicBezTo>
                    <a:pt x="95039" y="122853"/>
                    <a:pt x="91693" y="125023"/>
                    <a:pt x="88403" y="127156"/>
                  </a:cubicBezTo>
                  <a:cubicBezTo>
                    <a:pt x="87088" y="128014"/>
                    <a:pt x="85789" y="128846"/>
                    <a:pt x="84538" y="129695"/>
                  </a:cubicBezTo>
                  <a:cubicBezTo>
                    <a:pt x="81968" y="131753"/>
                    <a:pt x="79516" y="133691"/>
                    <a:pt x="77123" y="135576"/>
                  </a:cubicBezTo>
                  <a:cubicBezTo>
                    <a:pt x="76306" y="136398"/>
                    <a:pt x="75537" y="137240"/>
                    <a:pt x="74876" y="138144"/>
                  </a:cubicBezTo>
                  <a:cubicBezTo>
                    <a:pt x="68422" y="146807"/>
                    <a:pt x="72854" y="157857"/>
                    <a:pt x="72903" y="157967"/>
                  </a:cubicBezTo>
                  <a:cubicBezTo>
                    <a:pt x="73583" y="159625"/>
                    <a:pt x="72800" y="161533"/>
                    <a:pt x="71141" y="162220"/>
                  </a:cubicBezTo>
                  <a:cubicBezTo>
                    <a:pt x="71067" y="162255"/>
                    <a:pt x="70991" y="162283"/>
                    <a:pt x="70911" y="162304"/>
                  </a:cubicBezTo>
                  <a:cubicBezTo>
                    <a:pt x="70570" y="162418"/>
                    <a:pt x="70221" y="162473"/>
                    <a:pt x="69879" y="162473"/>
                  </a:cubicBezTo>
                  <a:cubicBezTo>
                    <a:pt x="68602" y="162473"/>
                    <a:pt x="67400" y="161716"/>
                    <a:pt x="66880" y="160479"/>
                  </a:cubicBezTo>
                  <a:cubicBezTo>
                    <a:pt x="66709" y="160058"/>
                    <a:pt x="63769" y="152800"/>
                    <a:pt x="65274" y="144428"/>
                  </a:cubicBezTo>
                  <a:lnTo>
                    <a:pt x="65274" y="144428"/>
                  </a:lnTo>
                  <a:cubicBezTo>
                    <a:pt x="57373" y="149963"/>
                    <a:pt x="50002" y="154200"/>
                    <a:pt x="42375" y="156733"/>
                  </a:cubicBezTo>
                  <a:cubicBezTo>
                    <a:pt x="42033" y="156847"/>
                    <a:pt x="41686" y="156901"/>
                    <a:pt x="41345" y="156901"/>
                  </a:cubicBezTo>
                  <a:cubicBezTo>
                    <a:pt x="39979" y="156901"/>
                    <a:pt x="38706" y="156034"/>
                    <a:pt x="38255" y="154665"/>
                  </a:cubicBezTo>
                  <a:cubicBezTo>
                    <a:pt x="37687" y="152955"/>
                    <a:pt x="38613" y="151110"/>
                    <a:pt x="40321" y="150547"/>
                  </a:cubicBezTo>
                  <a:cubicBezTo>
                    <a:pt x="46834" y="148384"/>
                    <a:pt x="53264" y="144804"/>
                    <a:pt x="60180" y="140063"/>
                  </a:cubicBezTo>
                  <a:lnTo>
                    <a:pt x="60180" y="140063"/>
                  </a:lnTo>
                  <a:cubicBezTo>
                    <a:pt x="55117" y="141556"/>
                    <a:pt x="51358" y="142077"/>
                    <a:pt x="48543" y="142077"/>
                  </a:cubicBezTo>
                  <a:cubicBezTo>
                    <a:pt x="43767" y="142077"/>
                    <a:pt x="41712" y="140578"/>
                    <a:pt x="40627" y="139787"/>
                  </a:cubicBezTo>
                  <a:cubicBezTo>
                    <a:pt x="39174" y="138731"/>
                    <a:pt x="38854" y="136683"/>
                    <a:pt x="39913" y="135232"/>
                  </a:cubicBezTo>
                  <a:cubicBezTo>
                    <a:pt x="40553" y="134358"/>
                    <a:pt x="41547" y="133895"/>
                    <a:pt x="42554" y="133895"/>
                  </a:cubicBezTo>
                  <a:cubicBezTo>
                    <a:pt x="43221" y="133895"/>
                    <a:pt x="43894" y="134098"/>
                    <a:pt x="44474" y="134519"/>
                  </a:cubicBezTo>
                  <a:cubicBezTo>
                    <a:pt x="45025" y="134921"/>
                    <a:pt x="46270" y="135507"/>
                    <a:pt x="48820" y="135507"/>
                  </a:cubicBezTo>
                  <a:cubicBezTo>
                    <a:pt x="53598" y="135507"/>
                    <a:pt x="62957" y="133450"/>
                    <a:pt x="80919" y="124271"/>
                  </a:cubicBezTo>
                  <a:cubicBezTo>
                    <a:pt x="82224" y="123386"/>
                    <a:pt x="83553" y="122530"/>
                    <a:pt x="84857" y="121681"/>
                  </a:cubicBezTo>
                  <a:cubicBezTo>
                    <a:pt x="90981" y="117723"/>
                    <a:pt x="96744" y="113957"/>
                    <a:pt x="100150" y="108483"/>
                  </a:cubicBezTo>
                  <a:cubicBezTo>
                    <a:pt x="100699" y="105140"/>
                    <a:pt x="101153" y="102117"/>
                    <a:pt x="101433" y="99520"/>
                  </a:cubicBezTo>
                  <a:cubicBezTo>
                    <a:pt x="103676" y="78546"/>
                    <a:pt x="89481" y="62605"/>
                    <a:pt x="86406" y="59424"/>
                  </a:cubicBezTo>
                  <a:cubicBezTo>
                    <a:pt x="77898" y="57841"/>
                    <a:pt x="63904" y="51530"/>
                    <a:pt x="65125" y="37103"/>
                  </a:cubicBezTo>
                  <a:cubicBezTo>
                    <a:pt x="66187" y="24568"/>
                    <a:pt x="81636" y="16244"/>
                    <a:pt x="89086" y="12925"/>
                  </a:cubicBezTo>
                  <a:lnTo>
                    <a:pt x="80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68;p31">
            <a:extLst>
              <a:ext uri="{FF2B5EF4-FFF2-40B4-BE49-F238E27FC236}">
                <a16:creationId xmlns:a16="http://schemas.microsoft.com/office/drawing/2014/main" id="{286F0744-1A79-4F51-8E1A-D045305D9849}"/>
              </a:ext>
            </a:extLst>
          </p:cNvPr>
          <p:cNvSpPr txBox="1">
            <a:spLocks/>
          </p:cNvSpPr>
          <p:nvPr/>
        </p:nvSpPr>
        <p:spPr>
          <a:xfrm>
            <a:off x="858465" y="4110507"/>
            <a:ext cx="7734980" cy="495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1800"/>
              <a:buFont typeface="Fira Sans Condensed"/>
              <a:buNone/>
              <a:defRPr sz="1800" b="0" i="0" u="none" strike="noStrike" cap="none">
                <a:solidFill>
                  <a:schemeClr val="accent2"/>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accent2"/>
              </a:buClr>
              <a:buSzPts val="2800"/>
              <a:buFont typeface="Fira Sans Condensed"/>
              <a:buNone/>
              <a:defRPr sz="2800" b="0" i="0" u="none" strike="noStrike" cap="none">
                <a:solidFill>
                  <a:schemeClr val="accent2"/>
                </a:solidFill>
                <a:latin typeface="Fira Sans Condensed"/>
                <a:ea typeface="Fira Sans Condensed"/>
                <a:cs typeface="Fira Sans Condensed"/>
                <a:sym typeface="Fira Sans Condensed"/>
              </a:defRPr>
            </a:lvl9pPr>
          </a:lstStyle>
          <a:p>
            <a:pPr marL="0" indent="0"/>
            <a:r>
              <a:rPr lang="en-US" dirty="0">
                <a:latin typeface="Cambria" panose="02040503050406030204" pitchFamily="18" charset="0"/>
                <a:ea typeface="Cambria" panose="02040503050406030204" pitchFamily="18" charset="0"/>
              </a:rPr>
              <a:t>GitHub Repo: </a:t>
            </a:r>
            <a:r>
              <a:rPr lang="en-US" dirty="0">
                <a:solidFill>
                  <a:srgbClr val="0070C0"/>
                </a:solidFill>
                <a:hlinkClick r:id="rId4">
                  <a:extLst>
                    <a:ext uri="{A12FA001-AC4F-418D-AE19-62706E023703}">
                      <ahyp:hlinkClr xmlns:ahyp="http://schemas.microsoft.com/office/drawing/2018/hyperlinkcolor" val="tx"/>
                    </a:ext>
                  </a:extLst>
                </a:hlinkClick>
              </a:rPr>
              <a:t>https://github.com/Oschart/Embedded-Heart-Monitor</a:t>
            </a:r>
            <a:endParaRPr lang="en-US" dirty="0">
              <a:solidFill>
                <a:srgbClr val="0070C0"/>
              </a:solidFill>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3" y="1055482"/>
            <a:ext cx="3218137" cy="406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 </a:t>
            </a:r>
            <a:r>
              <a:rPr lang="en-US" dirty="0"/>
              <a:t>Sensor Output Sampling:</a:t>
            </a:r>
            <a:endParaRPr dirty="0"/>
          </a:p>
        </p:txBody>
      </p:sp>
      <p:sp>
        <p:nvSpPr>
          <p:cNvPr id="270" name="Google Shape;270;p34"/>
          <p:cNvSpPr/>
          <p:nvPr/>
        </p:nvSpPr>
        <p:spPr>
          <a:xfrm>
            <a:off x="5041075" y="1499275"/>
            <a:ext cx="3875100" cy="3005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txBox="1">
            <a:spLocks noGrp="1"/>
          </p:cNvSpPr>
          <p:nvPr>
            <p:ph type="body" idx="2"/>
          </p:nvPr>
        </p:nvSpPr>
        <p:spPr>
          <a:xfrm>
            <a:off x="446709" y="1477017"/>
            <a:ext cx="4919346" cy="2357792"/>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US" dirty="0"/>
              <a:t>Done using the Black Pill internal ADC1 (IN0)</a:t>
            </a:r>
          </a:p>
          <a:p>
            <a:pPr marL="457200" lvl="0" indent="-317500" algn="l" rtl="0">
              <a:lnSpc>
                <a:spcPct val="150000"/>
              </a:lnSpc>
              <a:spcBef>
                <a:spcPts val="0"/>
              </a:spcBef>
              <a:spcAft>
                <a:spcPts val="0"/>
              </a:spcAft>
              <a:buSzPts val="1400"/>
              <a:buChar char="●"/>
            </a:pPr>
            <a:r>
              <a:rPr lang="en-US" dirty="0"/>
              <a:t>Sampling triggering is controlled by the GPTM TIM2 in interrupt mode</a:t>
            </a:r>
          </a:p>
          <a:p>
            <a:pPr marL="457200" lvl="0" indent="-317500" algn="l" rtl="0">
              <a:lnSpc>
                <a:spcPct val="150000"/>
              </a:lnSpc>
              <a:spcBef>
                <a:spcPts val="0"/>
              </a:spcBef>
              <a:spcAft>
                <a:spcPts val="0"/>
              </a:spcAft>
              <a:buSzPts val="1400"/>
              <a:buChar char="●"/>
            </a:pPr>
            <a:r>
              <a:rPr lang="en-US" dirty="0"/>
              <a:t>Sample size = 12 bits</a:t>
            </a:r>
          </a:p>
          <a:p>
            <a:pPr marL="457200" lvl="0" indent="-317500" algn="l" rtl="0">
              <a:lnSpc>
                <a:spcPct val="150000"/>
              </a:lnSpc>
              <a:spcBef>
                <a:spcPts val="0"/>
              </a:spcBef>
              <a:spcAft>
                <a:spcPts val="0"/>
              </a:spcAft>
              <a:buSzPts val="1400"/>
              <a:buChar char="●"/>
            </a:pPr>
            <a:r>
              <a:rPr lang="en-US" dirty="0"/>
              <a:t>Heart beat counting and transmission of readings is done in the ADC ISR callback.</a:t>
            </a:r>
            <a:endParaRPr dirty="0"/>
          </a:p>
        </p:txBody>
      </p:sp>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a:t>
            </a:r>
            <a:endParaRPr dirty="0"/>
          </a:p>
        </p:txBody>
      </p:sp>
      <p:pic>
        <p:nvPicPr>
          <p:cNvPr id="2" name="Picture 1">
            <a:extLst>
              <a:ext uri="{FF2B5EF4-FFF2-40B4-BE49-F238E27FC236}">
                <a16:creationId xmlns:a16="http://schemas.microsoft.com/office/drawing/2014/main" id="{15367AD2-D57D-4D8E-AAD4-D49B8AE6C271}"/>
              </a:ext>
            </a:extLst>
          </p:cNvPr>
          <p:cNvPicPr>
            <a:picLocks noChangeAspect="1"/>
          </p:cNvPicPr>
          <p:nvPr/>
        </p:nvPicPr>
        <p:blipFill>
          <a:blip r:embed="rId3"/>
          <a:stretch>
            <a:fillRect/>
          </a:stretch>
        </p:blipFill>
        <p:spPr>
          <a:xfrm>
            <a:off x="5168665" y="1258674"/>
            <a:ext cx="3975335" cy="24466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4" y="1055482"/>
            <a:ext cx="2390100" cy="406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 </a:t>
            </a:r>
            <a:r>
              <a:rPr lang="en-US" dirty="0"/>
              <a:t>Sampling Rate:</a:t>
            </a:r>
            <a:endParaRPr dirty="0"/>
          </a:p>
        </p:txBody>
      </p:sp>
      <p:sp>
        <p:nvSpPr>
          <p:cNvPr id="270" name="Google Shape;270;p34"/>
          <p:cNvSpPr/>
          <p:nvPr/>
        </p:nvSpPr>
        <p:spPr>
          <a:xfrm>
            <a:off x="5041075" y="1499275"/>
            <a:ext cx="3875100" cy="3005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271" name="Google Shape;271;p34"/>
              <p:cNvSpPr txBox="1">
                <a:spLocks noGrp="1"/>
              </p:cNvSpPr>
              <p:nvPr>
                <p:ph type="body" idx="2"/>
              </p:nvPr>
            </p:nvSpPr>
            <p:spPr>
              <a:xfrm>
                <a:off x="460728" y="1631299"/>
                <a:ext cx="4919346" cy="30054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US" dirty="0"/>
                  <a:t>Done via the </a:t>
                </a:r>
                <a:r>
                  <a:rPr lang="en-US" b="1" dirty="0"/>
                  <a:t>SSR X </a:t>
                </a:r>
                <a:r>
                  <a:rPr lang="en-US" dirty="0"/>
                  <a:t>command</a:t>
                </a:r>
              </a:p>
              <a:p>
                <a:pPr marL="457200" lvl="0" indent="-317500" algn="l" rtl="0">
                  <a:lnSpc>
                    <a:spcPct val="150000"/>
                  </a:lnSpc>
                  <a:spcBef>
                    <a:spcPts val="0"/>
                  </a:spcBef>
                  <a:spcAft>
                    <a:spcPts val="0"/>
                  </a:spcAft>
                  <a:buSzPts val="1400"/>
                  <a:buChar char="●"/>
                </a:pPr>
                <a:r>
                  <a:rPr lang="en-US" dirty="0"/>
                  <a:t>Sampling is done periodically through the TIM ISR callback.</a:t>
                </a:r>
              </a:p>
              <a:p>
                <a:pPr marL="457200" lvl="0" indent="-317500" algn="l" rtl="0">
                  <a:lnSpc>
                    <a:spcPct val="150000"/>
                  </a:lnSpc>
                  <a:spcBef>
                    <a:spcPts val="0"/>
                  </a:spcBef>
                  <a:spcAft>
                    <a:spcPts val="0"/>
                  </a:spcAft>
                  <a:buSzPts val="1400"/>
                  <a:buChar char="●"/>
                </a:pPr>
                <a:r>
                  <a:rPr lang="en-US" dirty="0"/>
                  <a:t>GPTIM2 source clock = 8 MHz</a:t>
                </a:r>
              </a:p>
              <a:p>
                <a:pPr marL="457200" lvl="0" indent="-317500" algn="l" rtl="0">
                  <a:lnSpc>
                    <a:spcPct val="150000"/>
                  </a:lnSpc>
                  <a:spcBef>
                    <a:spcPts val="0"/>
                  </a:spcBef>
                  <a:spcAft>
                    <a:spcPts val="0"/>
                  </a:spcAft>
                  <a:buSzPts val="1400"/>
                  <a:buChar char="●"/>
                </a:pPr>
                <a:r>
                  <a:rPr lang="en-US" dirty="0" err="1"/>
                  <a:t>Prescaler</a:t>
                </a:r>
                <a:r>
                  <a:rPr lang="en-US" dirty="0"/>
                  <a:t> value is fixed at 8000-1</a:t>
                </a:r>
              </a:p>
              <a:p>
                <a:pPr marL="457200" lvl="0" indent="-317500" algn="l" rtl="0">
                  <a:lnSpc>
                    <a:spcPct val="150000"/>
                  </a:lnSpc>
                  <a:spcBef>
                    <a:spcPts val="0"/>
                  </a:spcBef>
                  <a:spcAft>
                    <a:spcPts val="0"/>
                  </a:spcAft>
                  <a:buSzPts val="1400"/>
                  <a:buChar char="●"/>
                </a:pPr>
                <a:r>
                  <a:rPr lang="en-US" dirty="0"/>
                  <a:t>Sampling rate is controlled by adjusting the auto-reload register (ARR)</a:t>
                </a:r>
              </a:p>
              <a:p>
                <a:pPr marL="457200" lvl="0" indent="-317500" algn="l" rtl="0">
                  <a:lnSpc>
                    <a:spcPct val="150000"/>
                  </a:lnSpc>
                  <a:spcBef>
                    <a:spcPts val="0"/>
                  </a:spcBef>
                  <a:spcAft>
                    <a:spcPts val="0"/>
                  </a:spcAft>
                  <a:buSzPts val="1400"/>
                  <a:buChar char="●"/>
                </a:pPr>
                <a:r>
                  <a:rPr lang="en-US" dirty="0"/>
                  <a:t>ARR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𝑋</m:t>
                        </m:r>
                      </m:den>
                    </m:f>
                    <m:r>
                      <a:rPr lang="en-US" b="0" i="1" smtClean="0">
                        <a:latin typeface="Cambria Math" panose="02040503050406030204" pitchFamily="18" charset="0"/>
                      </a:rPr>
                      <m:t>;</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𝑑𝑒𝑠𝑖𝑟𝑒𝑑</m:t>
                    </m:r>
                    <m:r>
                      <a:rPr lang="en-US" b="0" i="1" smtClean="0">
                        <a:latin typeface="Cambria Math" panose="02040503050406030204" pitchFamily="18" charset="0"/>
                      </a:rPr>
                      <m:t> </m:t>
                    </m:r>
                    <m:r>
                      <a:rPr lang="en-US" b="0" i="1" smtClean="0">
                        <a:latin typeface="Cambria Math" panose="02040503050406030204" pitchFamily="18" charset="0"/>
                      </a:rPr>
                      <m:t>𝑠𝑎𝑚𝑝𝑙𝑖𝑛𝑔</m:t>
                    </m:r>
                    <m:r>
                      <a:rPr lang="en-US" b="0" i="1" smtClean="0">
                        <a:latin typeface="Cambria Math" panose="02040503050406030204" pitchFamily="18" charset="0"/>
                      </a:rPr>
                      <m:t> </m:t>
                    </m:r>
                    <m:r>
                      <a:rPr lang="en-US" b="0" i="1" smtClean="0">
                        <a:latin typeface="Cambria Math" panose="02040503050406030204" pitchFamily="18" charset="0"/>
                      </a:rPr>
                      <m:t>𝑟𝑎𝑡𝑒</m:t>
                    </m:r>
                  </m:oMath>
                </a14:m>
                <a:r>
                  <a:rPr lang="en-US" dirty="0"/>
                  <a:t> </a:t>
                </a:r>
                <a:endParaRPr dirty="0"/>
              </a:p>
            </p:txBody>
          </p:sp>
        </mc:Choice>
        <mc:Fallback>
          <p:sp>
            <p:nvSpPr>
              <p:cNvPr id="271" name="Google Shape;271;p34"/>
              <p:cNvSpPr txBox="1">
                <a:spLocks noGrp="1" noRot="1" noChangeAspect="1" noMove="1" noResize="1" noEditPoints="1" noAdjustHandles="1" noChangeArrowheads="1" noChangeShapeType="1" noTextEdit="1"/>
              </p:cNvSpPr>
              <p:nvPr>
                <p:ph type="body" idx="2"/>
              </p:nvPr>
            </p:nvSpPr>
            <p:spPr>
              <a:xfrm>
                <a:off x="460728" y="1631299"/>
                <a:ext cx="4919346" cy="3005400"/>
              </a:xfrm>
              <a:prstGeom prst="rect">
                <a:avLst/>
              </a:prstGeom>
              <a:blipFill>
                <a:blip r:embed="rId3"/>
                <a:stretch>
                  <a:fillRect/>
                </a:stretch>
              </a:blipFill>
            </p:spPr>
            <p:txBody>
              <a:bodyPr/>
              <a:lstStyle/>
              <a:p>
                <a:r>
                  <a:rPr lang="en-US">
                    <a:noFill/>
                  </a:rPr>
                  <a:t> </a:t>
                </a:r>
              </a:p>
            </p:txBody>
          </p:sp>
        </mc:Fallback>
      </mc:AlternateContent>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pic>
        <p:nvPicPr>
          <p:cNvPr id="2" name="Picture 1">
            <a:extLst>
              <a:ext uri="{FF2B5EF4-FFF2-40B4-BE49-F238E27FC236}">
                <a16:creationId xmlns:a16="http://schemas.microsoft.com/office/drawing/2014/main" id="{DB8D5A08-55DB-4DBF-AC40-1BD64EE4C0B1}"/>
              </a:ext>
            </a:extLst>
          </p:cNvPr>
          <p:cNvPicPr>
            <a:picLocks noChangeAspect="1"/>
          </p:cNvPicPr>
          <p:nvPr/>
        </p:nvPicPr>
        <p:blipFill>
          <a:blip r:embed="rId4"/>
          <a:stretch>
            <a:fillRect/>
          </a:stretch>
        </p:blipFill>
        <p:spPr>
          <a:xfrm>
            <a:off x="4968850" y="886050"/>
            <a:ext cx="4019550" cy="1998547"/>
          </a:xfrm>
          <a:prstGeom prst="rect">
            <a:avLst/>
          </a:prstGeom>
        </p:spPr>
      </p:pic>
      <p:pic>
        <p:nvPicPr>
          <p:cNvPr id="3" name="Picture 2">
            <a:extLst>
              <a:ext uri="{FF2B5EF4-FFF2-40B4-BE49-F238E27FC236}">
                <a16:creationId xmlns:a16="http://schemas.microsoft.com/office/drawing/2014/main" id="{D9D74906-5165-40C8-827B-53B4A51CA728}"/>
              </a:ext>
            </a:extLst>
          </p:cNvPr>
          <p:cNvPicPr>
            <a:picLocks noChangeAspect="1"/>
          </p:cNvPicPr>
          <p:nvPr/>
        </p:nvPicPr>
        <p:blipFill>
          <a:blip r:embed="rId5"/>
          <a:stretch>
            <a:fillRect/>
          </a:stretch>
        </p:blipFill>
        <p:spPr>
          <a:xfrm>
            <a:off x="4991417" y="3888433"/>
            <a:ext cx="3372699" cy="748266"/>
          </a:xfrm>
          <a:prstGeom prst="rect">
            <a:avLst/>
          </a:prstGeom>
        </p:spPr>
      </p:pic>
    </p:spTree>
    <p:extLst>
      <p:ext uri="{BB962C8B-B14F-4D97-AF65-F5344CB8AC3E}">
        <p14:creationId xmlns:p14="http://schemas.microsoft.com/office/powerpoint/2010/main" val="261763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4" y="1055482"/>
            <a:ext cx="2390100" cy="406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 </a:t>
            </a:r>
            <a:r>
              <a:rPr lang="en-US" dirty="0"/>
              <a:t>ECG Data Collection:</a:t>
            </a:r>
            <a:endParaRPr dirty="0"/>
          </a:p>
        </p:txBody>
      </p:sp>
      <p:sp>
        <p:nvSpPr>
          <p:cNvPr id="270" name="Google Shape;270;p34"/>
          <p:cNvSpPr/>
          <p:nvPr/>
        </p:nvSpPr>
        <p:spPr>
          <a:xfrm>
            <a:off x="5041075" y="1499275"/>
            <a:ext cx="3875100" cy="3005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txBox="1">
            <a:spLocks noGrp="1"/>
          </p:cNvSpPr>
          <p:nvPr>
            <p:ph type="body" idx="2"/>
          </p:nvPr>
        </p:nvSpPr>
        <p:spPr>
          <a:xfrm>
            <a:off x="460728" y="1631299"/>
            <a:ext cx="4919346" cy="2699696"/>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US" dirty="0"/>
              <a:t>Done via the C1MWD command</a:t>
            </a:r>
          </a:p>
          <a:p>
            <a:pPr marL="457200" lvl="0" indent="-317500" algn="l" rtl="0">
              <a:lnSpc>
                <a:spcPct val="150000"/>
              </a:lnSpc>
              <a:spcBef>
                <a:spcPts val="0"/>
              </a:spcBef>
              <a:spcAft>
                <a:spcPts val="0"/>
              </a:spcAft>
              <a:buSzPts val="1400"/>
              <a:buChar char="●"/>
            </a:pPr>
            <a:r>
              <a:rPr lang="en-US" dirty="0"/>
              <a:t>The 1 minute is marked through the TIM ISR callback.</a:t>
            </a:r>
          </a:p>
          <a:p>
            <a:pPr lvl="0">
              <a:lnSpc>
                <a:spcPct val="150000"/>
              </a:lnSpc>
            </a:pPr>
            <a:r>
              <a:rPr lang="en-US" dirty="0"/>
              <a:t>GPTIM3 source clock = 8 MHz</a:t>
            </a:r>
          </a:p>
          <a:p>
            <a:pPr>
              <a:lnSpc>
                <a:spcPct val="150000"/>
              </a:lnSpc>
            </a:pPr>
            <a:r>
              <a:rPr lang="en-US" dirty="0" err="1"/>
              <a:t>Prescaler</a:t>
            </a:r>
            <a:r>
              <a:rPr lang="en-US" dirty="0"/>
              <a:t> value is fixed at 8000-1</a:t>
            </a:r>
          </a:p>
          <a:p>
            <a:pPr marL="457200" lvl="0" indent="-317500" algn="l" rtl="0">
              <a:lnSpc>
                <a:spcPct val="150000"/>
              </a:lnSpc>
              <a:spcBef>
                <a:spcPts val="0"/>
              </a:spcBef>
              <a:spcAft>
                <a:spcPts val="0"/>
              </a:spcAft>
              <a:buSzPts val="1400"/>
              <a:buChar char="●"/>
            </a:pPr>
            <a:r>
              <a:rPr lang="en-US" dirty="0"/>
              <a:t>ARR is fixed at 60000-1 to get a minute timer</a:t>
            </a:r>
          </a:p>
          <a:p>
            <a:pPr marL="457200" lvl="0" indent="-317500" algn="l" rtl="0">
              <a:lnSpc>
                <a:spcPct val="150000"/>
              </a:lnSpc>
              <a:spcBef>
                <a:spcPts val="0"/>
              </a:spcBef>
              <a:spcAft>
                <a:spcPts val="0"/>
              </a:spcAft>
              <a:buSzPts val="1400"/>
              <a:buChar char="●"/>
            </a:pPr>
            <a:r>
              <a:rPr lang="en-US" dirty="0"/>
              <a:t>The C1MWD command triggers the data collection mode and starts TIM2 for sampling</a:t>
            </a:r>
            <a:endParaRPr dirty="0"/>
          </a:p>
        </p:txBody>
      </p:sp>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spTree>
    <p:extLst>
      <p:ext uri="{BB962C8B-B14F-4D97-AF65-F5344CB8AC3E}">
        <p14:creationId xmlns:p14="http://schemas.microsoft.com/office/powerpoint/2010/main" val="386260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4" y="1055482"/>
            <a:ext cx="3083458" cy="406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a:t>
            </a:r>
            <a:r>
              <a:rPr lang="en-US" dirty="0"/>
              <a:t>Heart Beat Rate Calculation:</a:t>
            </a:r>
            <a:endParaRPr dirty="0"/>
          </a:p>
        </p:txBody>
      </p:sp>
      <mc:AlternateContent xmlns:mc="http://schemas.openxmlformats.org/markup-compatibility/2006">
        <mc:Choice xmlns:a14="http://schemas.microsoft.com/office/drawing/2010/main" Requires="a14">
          <p:sp>
            <p:nvSpPr>
              <p:cNvPr id="271" name="Google Shape;271;p34"/>
              <p:cNvSpPr txBox="1">
                <a:spLocks noGrp="1"/>
              </p:cNvSpPr>
              <p:nvPr>
                <p:ph type="body" idx="2"/>
              </p:nvPr>
            </p:nvSpPr>
            <p:spPr>
              <a:xfrm>
                <a:off x="467816" y="1446654"/>
                <a:ext cx="7007400" cy="2699696"/>
              </a:xfrm>
              <a:prstGeom prst="rect">
                <a:avLst/>
              </a:prstGeom>
            </p:spPr>
            <p:txBody>
              <a:bodyPr spcFirstLastPara="1" wrap="square" lIns="91425" tIns="91425" rIns="91425" bIns="91425" anchor="t" anchorCtr="0">
                <a:noAutofit/>
              </a:bodyPr>
              <a:lstStyle/>
              <a:p>
                <a:pPr>
                  <a:lnSpc>
                    <a:spcPct val="150000"/>
                  </a:lnSpc>
                </a:pPr>
                <a:r>
                  <a:rPr lang="en-US" dirty="0"/>
                  <a:t>A beat is defined as a pulse that’s at least ~60% of the ADC scale in magnitude that follows another pulse that is below that threshold. Instantaneous HBR is calculated as follows:</a:t>
                </a:r>
              </a:p>
              <a:p>
                <a:pPr>
                  <a:lnSpc>
                    <a:spcPct val="150000"/>
                  </a:lnSpc>
                </a:pPr>
                <a14:m>
                  <m:oMath xmlns:m="http://schemas.openxmlformats.org/officeDocument/2006/math">
                    <m:r>
                      <a:rPr lang="en-US" b="1" i="1"/>
                      <m:t>𝑯𝑩</m:t>
                    </m:r>
                    <m:sSub>
                      <m:sSubPr>
                        <m:ctrlPr>
                          <a:rPr lang="en-US" b="1" i="1"/>
                        </m:ctrlPr>
                      </m:sSubPr>
                      <m:e>
                        <m:r>
                          <a:rPr lang="en-US" b="1" i="1"/>
                          <m:t>𝑹</m:t>
                        </m:r>
                      </m:e>
                      <m:sub>
                        <m:r>
                          <a:rPr lang="en-US" b="1" i="1"/>
                          <m:t>𝒊𝒏𝒔𝒕</m:t>
                        </m:r>
                      </m:sub>
                    </m:sSub>
                    <m:d>
                      <m:dPr>
                        <m:ctrlPr>
                          <a:rPr lang="en-US" b="1" i="1"/>
                        </m:ctrlPr>
                      </m:dPr>
                      <m:e>
                        <m:r>
                          <a:rPr lang="en-US" b="1" i="1"/>
                          <m:t>𝒃𝒑𝒎</m:t>
                        </m:r>
                      </m:e>
                    </m:d>
                    <m:r>
                      <a:rPr lang="en-US" b="1" i="1"/>
                      <m:t>=</m:t>
                    </m:r>
                    <m:f>
                      <m:fPr>
                        <m:ctrlPr>
                          <a:rPr lang="en-US" b="1" i="1"/>
                        </m:ctrlPr>
                      </m:fPr>
                      <m:num>
                        <m:r>
                          <a:rPr lang="en-US" b="1" i="1"/>
                          <m:t>𝟔𝟎𝟎𝟎𝟎</m:t>
                        </m:r>
                      </m:num>
                      <m:den>
                        <m:sSub>
                          <m:sSubPr>
                            <m:ctrlPr>
                              <a:rPr lang="en-US" b="1" i="1"/>
                            </m:ctrlPr>
                          </m:sSubPr>
                          <m:e>
                            <m:r>
                              <a:rPr lang="en-US" b="1" i="1"/>
                              <m:t>(</m:t>
                            </m:r>
                            <m:sSub>
                              <m:sSubPr>
                                <m:ctrlPr>
                                  <a:rPr lang="en-US" b="1" i="1"/>
                                </m:ctrlPr>
                              </m:sSubPr>
                              <m:e>
                                <m:r>
                                  <a:rPr lang="en-US" b="1" i="1"/>
                                  <m:t>𝒕</m:t>
                                </m:r>
                              </m:e>
                              <m:sub>
                                <m:r>
                                  <a:rPr lang="en-US" b="1" i="1"/>
                                  <m:t>𝒑𝒖𝒍𝒔𝒆</m:t>
                                </m:r>
                              </m:sub>
                            </m:sSub>
                            <m:r>
                              <a:rPr lang="en-US" b="1" i="1"/>
                              <m:t>)</m:t>
                            </m:r>
                          </m:e>
                          <m:sub>
                            <m:r>
                              <a:rPr lang="en-US" b="1" i="1"/>
                              <m:t>𝒊</m:t>
                            </m:r>
                          </m:sub>
                        </m:sSub>
                        <m:r>
                          <a:rPr lang="en-US" b="1" i="1"/>
                          <m:t>−</m:t>
                        </m:r>
                        <m:sSub>
                          <m:sSubPr>
                            <m:ctrlPr>
                              <a:rPr lang="en-US" b="1" i="1"/>
                            </m:ctrlPr>
                          </m:sSubPr>
                          <m:e>
                            <m:r>
                              <a:rPr lang="en-US" b="1" i="1"/>
                              <m:t>(</m:t>
                            </m:r>
                            <m:sSub>
                              <m:sSubPr>
                                <m:ctrlPr>
                                  <a:rPr lang="en-US" b="1" i="1"/>
                                </m:ctrlPr>
                              </m:sSubPr>
                              <m:e>
                                <m:r>
                                  <a:rPr lang="en-US" b="1" i="1"/>
                                  <m:t>𝒕</m:t>
                                </m:r>
                              </m:e>
                              <m:sub>
                                <m:r>
                                  <a:rPr lang="en-US" b="1" i="1"/>
                                  <m:t>𝒑𝒖𝒍𝒔𝒆</m:t>
                                </m:r>
                              </m:sub>
                            </m:sSub>
                            <m:r>
                              <a:rPr lang="en-US" b="1" i="1"/>
                              <m:t>)</m:t>
                            </m:r>
                          </m:e>
                          <m:sub>
                            <m:r>
                              <a:rPr lang="en-US" b="1" i="1"/>
                              <m:t>𝒊</m:t>
                            </m:r>
                            <m:r>
                              <a:rPr lang="en-US" b="1" i="1"/>
                              <m:t>−</m:t>
                            </m:r>
                            <m:r>
                              <a:rPr lang="en-US" b="1" i="1"/>
                              <m:t>𝟏</m:t>
                            </m:r>
                          </m:sub>
                        </m:sSub>
                      </m:den>
                    </m:f>
                    <m:r>
                      <a:rPr lang="en-US" b="1" i="1"/>
                      <m:t>;     </m:t>
                    </m:r>
                    <m:sSub>
                      <m:sSubPr>
                        <m:ctrlPr>
                          <a:rPr lang="en-US" b="1" i="1"/>
                        </m:ctrlPr>
                      </m:sSubPr>
                      <m:e>
                        <m:r>
                          <a:rPr lang="en-US" b="1" i="1"/>
                          <m:t>𝒕</m:t>
                        </m:r>
                      </m:e>
                      <m:sub>
                        <m:r>
                          <a:rPr lang="en-US" b="1" i="1"/>
                          <m:t>𝒑𝒖𝒍𝒔𝒆</m:t>
                        </m:r>
                      </m:sub>
                    </m:sSub>
                    <m:r>
                      <a:rPr lang="en-US" b="1" i="1"/>
                      <m:t> </m:t>
                    </m:r>
                    <m:r>
                      <a:rPr lang="en-US" b="1" i="1"/>
                      <m:t>𝒊𝒔</m:t>
                    </m:r>
                    <m:r>
                      <a:rPr lang="en-US" b="1" i="1"/>
                      <m:t> </m:t>
                    </m:r>
                    <m:r>
                      <a:rPr lang="en-US" b="1" i="1"/>
                      <m:t>𝒊𝒏</m:t>
                    </m:r>
                    <m:r>
                      <a:rPr lang="en-US" b="1" i="1"/>
                      <m:t> </m:t>
                    </m:r>
                    <m:r>
                      <a:rPr lang="en-US" b="1" i="1"/>
                      <m:t>𝒎𝒔</m:t>
                    </m:r>
                  </m:oMath>
                </a14:m>
                <a:endParaRPr lang="en-US" dirty="0"/>
              </a:p>
              <a:p>
                <a:pPr>
                  <a:lnSpc>
                    <a:spcPct val="150000"/>
                  </a:lnSpc>
                </a:pPr>
                <a:r>
                  <a:rPr lang="en-US" b="1" dirty="0"/>
                  <a:t>The final result is the average of all instantaneous HBRs.</a:t>
                </a:r>
                <a:endParaRPr lang="en-US" dirty="0"/>
              </a:p>
              <a:p>
                <a:pPr>
                  <a:lnSpc>
                    <a:spcPct val="150000"/>
                  </a:lnSpc>
                </a:pPr>
                <a:r>
                  <a:rPr lang="en-US" dirty="0"/>
                  <a:t>Due to limitations on the operation guarantees at the user side, the HBR average is reset before each data collection to prevent previous poorly operated (e.g. disconnected pads) runs from corrupting the HBR. </a:t>
                </a:r>
              </a:p>
            </p:txBody>
          </p:sp>
        </mc:Choice>
        <mc:Fallback>
          <p:sp>
            <p:nvSpPr>
              <p:cNvPr id="271" name="Google Shape;271;p34"/>
              <p:cNvSpPr txBox="1">
                <a:spLocks noGrp="1" noRot="1" noChangeAspect="1" noMove="1" noResize="1" noEditPoints="1" noAdjustHandles="1" noChangeArrowheads="1" noChangeShapeType="1" noTextEdit="1"/>
              </p:cNvSpPr>
              <p:nvPr>
                <p:ph type="body" idx="2"/>
              </p:nvPr>
            </p:nvSpPr>
            <p:spPr>
              <a:xfrm>
                <a:off x="467816" y="1446654"/>
                <a:ext cx="7007400" cy="2699696"/>
              </a:xfrm>
              <a:prstGeom prst="rect">
                <a:avLst/>
              </a:prstGeom>
              <a:blipFill>
                <a:blip r:embed="rId3"/>
                <a:stretch>
                  <a:fillRect b="-8804"/>
                </a:stretch>
              </a:blipFill>
            </p:spPr>
            <p:txBody>
              <a:bodyPr/>
              <a:lstStyle/>
              <a:p>
                <a:r>
                  <a:rPr lang="en-US">
                    <a:noFill/>
                  </a:rPr>
                  <a:t> </a:t>
                </a:r>
              </a:p>
            </p:txBody>
          </p:sp>
        </mc:Fallback>
      </mc:AlternateContent>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spTree>
    <p:extLst>
      <p:ext uri="{BB962C8B-B14F-4D97-AF65-F5344CB8AC3E}">
        <p14:creationId xmlns:p14="http://schemas.microsoft.com/office/powerpoint/2010/main" val="319981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4" y="1055482"/>
            <a:ext cx="3083458" cy="406385"/>
          </a:xfrm>
          <a:prstGeom prst="rect">
            <a:avLst/>
          </a:prstGeom>
        </p:spPr>
        <p:txBody>
          <a:bodyPr spcFirstLastPara="1" wrap="square" lIns="91425" tIns="91425" rIns="91425" bIns="91425" anchor="b" anchorCtr="0">
            <a:noAutofit/>
          </a:bodyPr>
          <a:lstStyle/>
          <a:p>
            <a:pPr marL="0" lvl="0" indent="0"/>
            <a:r>
              <a:rPr lang="en" dirty="0"/>
              <a:t>5. </a:t>
            </a:r>
            <a:r>
              <a:rPr lang="en-US" b="1" dirty="0"/>
              <a:t>Leads-off Detection</a:t>
            </a:r>
            <a:r>
              <a:rPr lang="en-US" dirty="0"/>
              <a:t>:</a:t>
            </a:r>
            <a:endParaRPr dirty="0"/>
          </a:p>
        </p:txBody>
      </p:sp>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sp>
        <p:nvSpPr>
          <p:cNvPr id="4" name="Rectangle 5">
            <a:extLst>
              <a:ext uri="{FF2B5EF4-FFF2-40B4-BE49-F238E27FC236}">
                <a16:creationId xmlns:a16="http://schemas.microsoft.com/office/drawing/2014/main" id="{E497D87A-AEFF-427A-9780-DF6DE21C4338}"/>
              </a:ext>
            </a:extLst>
          </p:cNvPr>
          <p:cNvSpPr>
            <a:spLocks noChangeArrowheads="1"/>
          </p:cNvSpPr>
          <p:nvPr/>
        </p:nvSpPr>
        <p:spPr bwMode="auto">
          <a:xfrm>
            <a:off x="389844" y="1403770"/>
            <a:ext cx="6674040" cy="233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This is done by digitally reading the GPIO pin value of the LO+ &amp; LO- sensor signals. </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dirty="0">
                <a:solidFill>
                  <a:schemeClr val="tx1"/>
                </a:solidFill>
                <a:latin typeface="Cambria" panose="02040503050406030204" pitchFamily="18" charset="0"/>
                <a:ea typeface="Calibri" panose="020F0502020204030204" pitchFamily="34" charset="0"/>
                <a:cs typeface="Arial" panose="020B0604020202020204" pitchFamily="34" charset="0"/>
              </a:rPr>
              <a:t>I</a:t>
            </a:r>
            <a:r>
              <a:rPr kumimoji="0" lang="en-US" altLang="en-US"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f they</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re high, the microcontroller sends a special pre-set character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 to signal the PC app to flatten the plot at that point.</a:t>
            </a:r>
            <a:endParaRPr kumimoji="0" lang="en-US" altLang="en-US" sz="7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100" name="Picture 21">
            <a:extLst>
              <a:ext uri="{FF2B5EF4-FFF2-40B4-BE49-F238E27FC236}">
                <a16:creationId xmlns:a16="http://schemas.microsoft.com/office/drawing/2014/main" id="{B17B7F74-1A90-4BFC-9843-E6ACBDEFF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839" y="3310880"/>
            <a:ext cx="4800600" cy="16303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1CFF0142-A5AF-45F4-B6D1-6B08CEE0BCDB}"/>
              </a:ext>
            </a:extLst>
          </p:cNvPr>
          <p:cNvSpPr>
            <a:spLocks noChangeArrowheads="1"/>
          </p:cNvSpPr>
          <p:nvPr/>
        </p:nvSpPr>
        <p:spPr bwMode="auto">
          <a:xfrm>
            <a:off x="0" y="20875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8490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subTitle" idx="1"/>
          </p:nvPr>
        </p:nvSpPr>
        <p:spPr>
          <a:xfrm>
            <a:off x="389843" y="1055482"/>
            <a:ext cx="3969505" cy="406385"/>
          </a:xfrm>
          <a:prstGeom prst="rect">
            <a:avLst/>
          </a:prstGeom>
        </p:spPr>
        <p:txBody>
          <a:bodyPr spcFirstLastPara="1" wrap="square" lIns="91425" tIns="91425" rIns="91425" bIns="91425" anchor="b" anchorCtr="0">
            <a:noAutofit/>
          </a:bodyPr>
          <a:lstStyle/>
          <a:p>
            <a:pPr marL="0" lvl="0" indent="0"/>
            <a:r>
              <a:rPr lang="en" dirty="0"/>
              <a:t>6. </a:t>
            </a:r>
            <a:r>
              <a:rPr lang="en-US" b="1" dirty="0"/>
              <a:t>Premature Data Collection Cancelling</a:t>
            </a:r>
            <a:r>
              <a:rPr lang="en-US" dirty="0"/>
              <a:t>:</a:t>
            </a:r>
            <a:endParaRPr dirty="0"/>
          </a:p>
        </p:txBody>
      </p:sp>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sp>
        <p:nvSpPr>
          <p:cNvPr id="4" name="Rectangle 5">
            <a:extLst>
              <a:ext uri="{FF2B5EF4-FFF2-40B4-BE49-F238E27FC236}">
                <a16:creationId xmlns:a16="http://schemas.microsoft.com/office/drawing/2014/main" id="{E497D87A-AEFF-427A-9780-DF6DE21C4338}"/>
              </a:ext>
            </a:extLst>
          </p:cNvPr>
          <p:cNvSpPr>
            <a:spLocks noChangeArrowheads="1"/>
          </p:cNvSpPr>
          <p:nvPr/>
        </p:nvSpPr>
        <p:spPr bwMode="auto">
          <a:xfrm>
            <a:off x="311872" y="1539493"/>
            <a:ext cx="6674040" cy="131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200000"/>
              </a:lnSpc>
              <a:spcBef>
                <a:spcPct val="0"/>
              </a:spcBef>
              <a:spcAft>
                <a:spcPct val="0"/>
              </a:spcAft>
              <a:buClrTx/>
              <a:buFont typeface="Wingdings" panose="05000000000000000000" pitchFamily="2" charset="2"/>
              <a:buChar char="q"/>
            </a:pPr>
            <a:r>
              <a:rPr lang="en-US" dirty="0"/>
              <a:t>This is achieved by sending a pre-agreed character ‘#’ to the </a:t>
            </a:r>
            <a:r>
              <a:rPr lang="en-US" dirty="0" err="1"/>
              <a:t>uC</a:t>
            </a:r>
            <a:r>
              <a:rPr lang="en-US" dirty="0"/>
              <a:t> to signal it to stop. This character is received in </a:t>
            </a:r>
            <a:r>
              <a:rPr lang="en-US" b="1" dirty="0"/>
              <a:t>UART interrupt mode</a:t>
            </a:r>
            <a:r>
              <a:rPr lang="en-US" dirty="0"/>
              <a:t> because we cannot afford to block for an interruption signal during non-stop transmission.</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1CFF0142-A5AF-45F4-B6D1-6B08CEE0BCDB}"/>
              </a:ext>
            </a:extLst>
          </p:cNvPr>
          <p:cNvSpPr>
            <a:spLocks noChangeArrowheads="1"/>
          </p:cNvSpPr>
          <p:nvPr/>
        </p:nvSpPr>
        <p:spPr bwMode="auto">
          <a:xfrm>
            <a:off x="0" y="20875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4F22533C-F654-47A5-89C7-1B79CFB5E908}"/>
              </a:ext>
            </a:extLst>
          </p:cNvPr>
          <p:cNvPicPr>
            <a:picLocks noChangeAspect="1"/>
          </p:cNvPicPr>
          <p:nvPr/>
        </p:nvPicPr>
        <p:blipFill>
          <a:blip r:embed="rId3"/>
          <a:stretch>
            <a:fillRect/>
          </a:stretch>
        </p:blipFill>
        <p:spPr>
          <a:xfrm>
            <a:off x="889258" y="3048975"/>
            <a:ext cx="5876925" cy="1781175"/>
          </a:xfrm>
          <a:prstGeom prst="rect">
            <a:avLst/>
          </a:prstGeom>
        </p:spPr>
      </p:pic>
    </p:spTree>
    <p:extLst>
      <p:ext uri="{BB962C8B-B14F-4D97-AF65-F5344CB8AC3E}">
        <p14:creationId xmlns:p14="http://schemas.microsoft.com/office/powerpoint/2010/main" val="288821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2" name="Google Shape;272;p34"/>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Implementation (cont.)</a:t>
            </a:r>
            <a:endParaRPr dirty="0"/>
          </a:p>
        </p:txBody>
      </p:sp>
      <p:graphicFrame>
        <p:nvGraphicFramePr>
          <p:cNvPr id="13" name="Google Shape;250;p33">
            <a:extLst>
              <a:ext uri="{FF2B5EF4-FFF2-40B4-BE49-F238E27FC236}">
                <a16:creationId xmlns:a16="http://schemas.microsoft.com/office/drawing/2014/main" id="{25D04E62-B342-43E9-AEA1-98AA3A50BAB4}"/>
              </a:ext>
            </a:extLst>
          </p:cNvPr>
          <p:cNvGraphicFramePr/>
          <p:nvPr>
            <p:extLst>
              <p:ext uri="{D42A27DB-BD31-4B8C-83A1-F6EECF244321}">
                <p14:modId xmlns:p14="http://schemas.microsoft.com/office/powerpoint/2010/main" val="4027782431"/>
              </p:ext>
            </p:extLst>
          </p:nvPr>
        </p:nvGraphicFramePr>
        <p:xfrm>
          <a:off x="976080" y="2302899"/>
          <a:ext cx="6934543" cy="1691610"/>
        </p:xfrm>
        <a:graphic>
          <a:graphicData uri="http://schemas.openxmlformats.org/drawingml/2006/table">
            <a:tbl>
              <a:tblPr>
                <a:noFill/>
                <a:tableStyleId>{04C8E7B3-DFFE-4EEF-A2D9-77145FCC0682}</a:tableStyleId>
              </a:tblPr>
              <a:tblGrid>
                <a:gridCol w="1410005">
                  <a:extLst>
                    <a:ext uri="{9D8B030D-6E8A-4147-A177-3AD203B41FA5}">
                      <a16:colId xmlns:a16="http://schemas.microsoft.com/office/drawing/2014/main" val="20000"/>
                    </a:ext>
                  </a:extLst>
                </a:gridCol>
                <a:gridCol w="5524538">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200" dirty="0">
                          <a:solidFill>
                            <a:schemeClr val="lt1"/>
                          </a:solidFill>
                          <a:latin typeface="Righteous"/>
                          <a:ea typeface="Righteous"/>
                          <a:cs typeface="Righteous"/>
                          <a:sym typeface="Righteous"/>
                        </a:rPr>
                        <a:t>SSR X</a:t>
                      </a:r>
                      <a:endParaRPr sz="1200" dirty="0">
                        <a:solidFill>
                          <a:schemeClr val="lt1"/>
                        </a:solidFill>
                        <a:latin typeface="Righteous"/>
                        <a:ea typeface="Righteous"/>
                        <a:cs typeface="Righteous"/>
                        <a:sym typeface="Righteou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200" b="1" dirty="0">
                          <a:latin typeface="Didact Gothic"/>
                          <a:ea typeface="Didact Gothic"/>
                          <a:cs typeface="Didact Gothic"/>
                          <a:sym typeface="Didact Gothic"/>
                        </a:rPr>
                        <a:t>S</a:t>
                      </a:r>
                      <a:r>
                        <a:rPr lang="en-US" sz="1200" dirty="0">
                          <a:latin typeface="Didact Gothic"/>
                          <a:ea typeface="Didact Gothic"/>
                          <a:cs typeface="Didact Gothic"/>
                          <a:sym typeface="Didact Gothic"/>
                        </a:rPr>
                        <a:t>et </a:t>
                      </a:r>
                      <a:r>
                        <a:rPr lang="en-US" sz="1200" b="1" dirty="0">
                          <a:latin typeface="Didact Gothic"/>
                          <a:ea typeface="Didact Gothic"/>
                          <a:cs typeface="Didact Gothic"/>
                          <a:sym typeface="Didact Gothic"/>
                        </a:rPr>
                        <a:t>S</a:t>
                      </a:r>
                      <a:r>
                        <a:rPr lang="en-US" sz="1200" dirty="0">
                          <a:latin typeface="Didact Gothic"/>
                          <a:ea typeface="Didact Gothic"/>
                          <a:cs typeface="Didact Gothic"/>
                          <a:sym typeface="Didact Gothic"/>
                        </a:rPr>
                        <a:t>ample </a:t>
                      </a:r>
                      <a:r>
                        <a:rPr lang="en-US" sz="1200" b="1" dirty="0">
                          <a:latin typeface="Didact Gothic"/>
                          <a:ea typeface="Didact Gothic"/>
                          <a:cs typeface="Didact Gothic"/>
                          <a:sym typeface="Didact Gothic"/>
                        </a:rPr>
                        <a:t>R</a:t>
                      </a:r>
                      <a:r>
                        <a:rPr lang="en-US" sz="1200" dirty="0">
                          <a:latin typeface="Didact Gothic"/>
                          <a:ea typeface="Didact Gothic"/>
                          <a:cs typeface="Didact Gothic"/>
                          <a:sym typeface="Didact Gothic"/>
                        </a:rPr>
                        <a:t>ate to X samples per second (1 – 1000)</a:t>
                      </a:r>
                      <a:endParaRPr sz="1200" dirty="0">
                        <a:latin typeface="Didact Gothic"/>
                        <a:ea typeface="Didact Gothic"/>
                        <a:cs typeface="Didact Gothic"/>
                        <a:sym typeface="Didact Gothic"/>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37495">
                <a:tc>
                  <a:txBody>
                    <a:bodyPr/>
                    <a:lstStyle/>
                    <a:p>
                      <a:pPr marL="0" lvl="0" indent="0" algn="l" rtl="0">
                        <a:spcBef>
                          <a:spcPts val="0"/>
                        </a:spcBef>
                        <a:spcAft>
                          <a:spcPts val="0"/>
                        </a:spcAft>
                        <a:buNone/>
                      </a:pPr>
                      <a:r>
                        <a:rPr lang="en-US" sz="1200" dirty="0">
                          <a:solidFill>
                            <a:schemeClr val="lt1"/>
                          </a:solidFill>
                          <a:latin typeface="Righteous"/>
                          <a:ea typeface="Righteous"/>
                          <a:cs typeface="Righteous"/>
                          <a:sym typeface="Righteous"/>
                        </a:rPr>
                        <a:t>C1MWD</a:t>
                      </a:r>
                      <a:endParaRPr sz="1200" dirty="0">
                        <a:solidFill>
                          <a:schemeClr val="lt1"/>
                        </a:solidFill>
                        <a:latin typeface="Righteous"/>
                        <a:ea typeface="Righteous"/>
                        <a:cs typeface="Righteous"/>
                        <a:sym typeface="Righteou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200" b="1" dirty="0">
                          <a:latin typeface="Didact Gothic"/>
                          <a:ea typeface="Didact Gothic"/>
                          <a:cs typeface="Didact Gothic"/>
                          <a:sym typeface="Didact Gothic"/>
                        </a:rPr>
                        <a:t>C</a:t>
                      </a:r>
                      <a:r>
                        <a:rPr lang="en-US" sz="1200" dirty="0">
                          <a:latin typeface="Didact Gothic"/>
                          <a:ea typeface="Didact Gothic"/>
                          <a:cs typeface="Didact Gothic"/>
                          <a:sym typeface="Didact Gothic"/>
                        </a:rPr>
                        <a:t>ollect 1 </a:t>
                      </a:r>
                      <a:r>
                        <a:rPr lang="en-US" sz="1200" b="1" dirty="0">
                          <a:latin typeface="Didact Gothic"/>
                          <a:ea typeface="Didact Gothic"/>
                          <a:cs typeface="Didact Gothic"/>
                          <a:sym typeface="Didact Gothic"/>
                        </a:rPr>
                        <a:t>M</a:t>
                      </a:r>
                      <a:r>
                        <a:rPr lang="en-US" sz="1200" dirty="0">
                          <a:latin typeface="Didact Gothic"/>
                          <a:ea typeface="Didact Gothic"/>
                          <a:cs typeface="Didact Gothic"/>
                          <a:sym typeface="Didact Gothic"/>
                        </a:rPr>
                        <a:t>inute </a:t>
                      </a:r>
                      <a:r>
                        <a:rPr lang="en-US" sz="1200" b="1" dirty="0">
                          <a:latin typeface="Didact Gothic"/>
                          <a:ea typeface="Didact Gothic"/>
                          <a:cs typeface="Didact Gothic"/>
                          <a:sym typeface="Didact Gothic"/>
                        </a:rPr>
                        <a:t>W</a:t>
                      </a:r>
                      <a:r>
                        <a:rPr lang="en-US" sz="1200" dirty="0">
                          <a:latin typeface="Didact Gothic"/>
                          <a:ea typeface="Didact Gothic"/>
                          <a:cs typeface="Didact Gothic"/>
                          <a:sym typeface="Didact Gothic"/>
                        </a:rPr>
                        <a:t>orth of </a:t>
                      </a:r>
                      <a:r>
                        <a:rPr lang="en-US" sz="1200" b="1" dirty="0">
                          <a:latin typeface="Didact Gothic"/>
                          <a:ea typeface="Didact Gothic"/>
                          <a:cs typeface="Didact Gothic"/>
                          <a:sym typeface="Didact Gothic"/>
                        </a:rPr>
                        <a:t>D</a:t>
                      </a:r>
                      <a:r>
                        <a:rPr lang="en-US" sz="1200" dirty="0">
                          <a:latin typeface="Didact Gothic"/>
                          <a:ea typeface="Didact Gothic"/>
                          <a:cs typeface="Didact Gothic"/>
                          <a:sym typeface="Didact Gothic"/>
                        </a:rPr>
                        <a:t>ata: starts data collection and plotting mode for 1 minute, during which the user cannot insert any new commands</a:t>
                      </a:r>
                      <a:endParaRPr sz="1200" dirty="0">
                        <a:latin typeface="Didact Gothic"/>
                        <a:ea typeface="Didact Gothic"/>
                        <a:cs typeface="Didact Gothic"/>
                        <a:sym typeface="Didact Gothic"/>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200" dirty="0">
                          <a:solidFill>
                            <a:schemeClr val="lt1"/>
                          </a:solidFill>
                          <a:latin typeface="Righteous"/>
                          <a:ea typeface="Righteous"/>
                          <a:cs typeface="Righteous"/>
                          <a:sym typeface="Righteous"/>
                        </a:rPr>
                        <a:t>RHBR</a:t>
                      </a:r>
                      <a:endParaRPr sz="1200" dirty="0">
                        <a:solidFill>
                          <a:schemeClr val="lt1"/>
                        </a:solidFill>
                        <a:latin typeface="Righteous"/>
                        <a:ea typeface="Righteous"/>
                        <a:cs typeface="Righteous"/>
                        <a:sym typeface="Righteou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200" b="1" dirty="0">
                          <a:latin typeface="Didact Gothic"/>
                          <a:ea typeface="Didact Gothic"/>
                          <a:cs typeface="Didact Gothic"/>
                          <a:sym typeface="Didact Gothic"/>
                        </a:rPr>
                        <a:t>R</a:t>
                      </a:r>
                      <a:r>
                        <a:rPr lang="en-US" sz="1200" dirty="0">
                          <a:latin typeface="Didact Gothic"/>
                          <a:ea typeface="Didact Gothic"/>
                          <a:cs typeface="Didact Gothic"/>
                          <a:sym typeface="Didact Gothic"/>
                        </a:rPr>
                        <a:t>eport </a:t>
                      </a:r>
                      <a:r>
                        <a:rPr lang="en-US" sz="1200" b="1" dirty="0">
                          <a:latin typeface="Didact Gothic"/>
                          <a:ea typeface="Didact Gothic"/>
                          <a:cs typeface="Didact Gothic"/>
                          <a:sym typeface="Didact Gothic"/>
                        </a:rPr>
                        <a:t>H</a:t>
                      </a:r>
                      <a:r>
                        <a:rPr lang="en-US" sz="1200" dirty="0">
                          <a:latin typeface="Didact Gothic"/>
                          <a:ea typeface="Didact Gothic"/>
                          <a:cs typeface="Didact Gothic"/>
                          <a:sym typeface="Didact Gothic"/>
                        </a:rPr>
                        <a:t>eart </a:t>
                      </a:r>
                      <a:r>
                        <a:rPr lang="en-US" sz="1200" b="1" dirty="0">
                          <a:latin typeface="Didact Gothic"/>
                          <a:ea typeface="Didact Gothic"/>
                          <a:cs typeface="Didact Gothic"/>
                          <a:sym typeface="Didact Gothic"/>
                        </a:rPr>
                        <a:t>B</a:t>
                      </a:r>
                      <a:r>
                        <a:rPr lang="en-US" sz="1200" dirty="0">
                          <a:latin typeface="Didact Gothic"/>
                          <a:ea typeface="Didact Gothic"/>
                          <a:cs typeface="Didact Gothic"/>
                          <a:sym typeface="Didact Gothic"/>
                        </a:rPr>
                        <a:t>eat </a:t>
                      </a:r>
                      <a:r>
                        <a:rPr lang="en-US" sz="1200" b="1" dirty="0">
                          <a:latin typeface="Didact Gothic"/>
                          <a:ea typeface="Didact Gothic"/>
                          <a:cs typeface="Didact Gothic"/>
                          <a:sym typeface="Didact Gothic"/>
                        </a:rPr>
                        <a:t>R</a:t>
                      </a:r>
                      <a:r>
                        <a:rPr lang="en-US" sz="1200" dirty="0">
                          <a:latin typeface="Didact Gothic"/>
                          <a:ea typeface="Didact Gothic"/>
                          <a:cs typeface="Didact Gothic"/>
                          <a:sym typeface="Didact Gothic"/>
                        </a:rPr>
                        <a:t>ate</a:t>
                      </a:r>
                      <a:endParaRPr sz="1200" dirty="0">
                        <a:latin typeface="Didact Gothic"/>
                        <a:ea typeface="Didact Gothic"/>
                        <a:cs typeface="Didact Gothic"/>
                        <a:sym typeface="Didact Gothic"/>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200" dirty="0">
                          <a:solidFill>
                            <a:schemeClr val="lt1"/>
                          </a:solidFill>
                          <a:latin typeface="Righteous"/>
                          <a:ea typeface="Righteous"/>
                          <a:cs typeface="Righteous"/>
                          <a:sym typeface="Righteous"/>
                        </a:rPr>
                        <a:t>EXIT</a:t>
                      </a:r>
                      <a:endParaRPr sz="1200" dirty="0">
                        <a:solidFill>
                          <a:schemeClr val="lt1"/>
                        </a:solidFill>
                        <a:latin typeface="Righteous"/>
                        <a:ea typeface="Righteous"/>
                        <a:cs typeface="Righteous"/>
                        <a:sym typeface="Righteou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US" sz="1200" dirty="0">
                          <a:latin typeface="Didact Gothic"/>
                          <a:ea typeface="Didact Gothic"/>
                          <a:cs typeface="Didact Gothic"/>
                          <a:sym typeface="Didact Gothic"/>
                        </a:rPr>
                        <a:t>Terminates the app</a:t>
                      </a:r>
                      <a:endParaRPr sz="1200" dirty="0">
                        <a:latin typeface="Didact Gothic"/>
                        <a:ea typeface="Didact Gothic"/>
                        <a:cs typeface="Didact Gothic"/>
                        <a:sym typeface="Didact Gothic"/>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 name="Google Shape;246;p33">
            <a:extLst>
              <a:ext uri="{FF2B5EF4-FFF2-40B4-BE49-F238E27FC236}">
                <a16:creationId xmlns:a16="http://schemas.microsoft.com/office/drawing/2014/main" id="{CAA9822D-9E97-4096-B7F1-D9F07DEDCC58}"/>
              </a:ext>
            </a:extLst>
          </p:cNvPr>
          <p:cNvSpPr txBox="1">
            <a:spLocks/>
          </p:cNvSpPr>
          <p:nvPr/>
        </p:nvSpPr>
        <p:spPr>
          <a:xfrm>
            <a:off x="-241014" y="1357743"/>
            <a:ext cx="37015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Righteous"/>
              <a:buNone/>
              <a:defRPr sz="2400" b="0" i="0" u="none" strike="noStrike" cap="none">
                <a:solidFill>
                  <a:schemeClr val="accent1"/>
                </a:solidFill>
                <a:latin typeface="Righteous"/>
                <a:ea typeface="Righteous"/>
                <a:cs typeface="Righteous"/>
                <a:sym typeface="Righteous"/>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r>
              <a:rPr lang="en-US" dirty="0" err="1">
                <a:solidFill>
                  <a:srgbClr val="0070C0"/>
                </a:solidFill>
              </a:rPr>
              <a:t>uC</a:t>
            </a:r>
            <a:r>
              <a:rPr lang="en-US" dirty="0">
                <a:solidFill>
                  <a:srgbClr val="0070C0"/>
                </a:solidFill>
              </a:rPr>
              <a:t> Commands:</a:t>
            </a:r>
          </a:p>
        </p:txBody>
      </p:sp>
    </p:spTree>
    <p:extLst>
      <p:ext uri="{BB962C8B-B14F-4D97-AF65-F5344CB8AC3E}">
        <p14:creationId xmlns:p14="http://schemas.microsoft.com/office/powerpoint/2010/main" val="205044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3221700" y="812225"/>
            <a:ext cx="2700600" cy="212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412950" y="982175"/>
            <a:ext cx="2318100" cy="178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title"/>
          </p:nvPr>
        </p:nvSpPr>
        <p:spPr>
          <a:xfrm>
            <a:off x="1297173" y="3105275"/>
            <a:ext cx="6804837" cy="708300"/>
          </a:xfrm>
          <a:prstGeom prst="rect">
            <a:avLst/>
          </a:prstGeom>
        </p:spPr>
        <p:txBody>
          <a:bodyPr spcFirstLastPara="1" wrap="square" lIns="91425" tIns="91425" rIns="91425" bIns="91425" anchor="t" anchorCtr="0">
            <a:noAutofit/>
          </a:bodyPr>
          <a:lstStyle/>
          <a:p>
            <a:pPr lvl="0"/>
            <a:r>
              <a:rPr lang="en-US" dirty="0"/>
              <a:t>Demo Run</a:t>
            </a:r>
          </a:p>
        </p:txBody>
      </p:sp>
      <p:sp>
        <p:nvSpPr>
          <p:cNvPr id="194" name="Google Shape;194;p30"/>
          <p:cNvSpPr txBox="1">
            <a:spLocks noGrp="1"/>
          </p:cNvSpPr>
          <p:nvPr>
            <p:ph type="title" idx="2"/>
          </p:nvPr>
        </p:nvSpPr>
        <p:spPr>
          <a:xfrm>
            <a:off x="1423950" y="991825"/>
            <a:ext cx="6296100" cy="16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195" name="Google Shape;195;p30"/>
          <p:cNvSpPr txBox="1">
            <a:spLocks noGrp="1"/>
          </p:cNvSpPr>
          <p:nvPr>
            <p:ph type="subTitle" idx="1"/>
          </p:nvPr>
        </p:nvSpPr>
        <p:spPr>
          <a:xfrm>
            <a:off x="2399023" y="3827783"/>
            <a:ext cx="4601135" cy="359700"/>
          </a:xfrm>
          <a:prstGeom prst="rect">
            <a:avLst/>
          </a:prstGeom>
        </p:spPr>
        <p:txBody>
          <a:bodyPr spcFirstLastPara="1" wrap="square" lIns="91425" tIns="91425" rIns="91425" bIns="91425" anchor="t" anchorCtr="0">
            <a:noAutofit/>
          </a:bodyPr>
          <a:lstStyle/>
          <a:p>
            <a:pPr marL="0" lvl="0" indent="0">
              <a:buSzPts val="1100"/>
            </a:pPr>
            <a:r>
              <a:rPr lang="en-US" dirty="0"/>
              <a:t>Examples of the system in action</a:t>
            </a:r>
          </a:p>
        </p:txBody>
      </p:sp>
    </p:spTree>
    <p:extLst>
      <p:ext uri="{BB962C8B-B14F-4D97-AF65-F5344CB8AC3E}">
        <p14:creationId xmlns:p14="http://schemas.microsoft.com/office/powerpoint/2010/main" val="321975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Demo Runs</a:t>
            </a:r>
            <a:endParaRPr dirty="0"/>
          </a:p>
        </p:txBody>
      </p:sp>
      <p:sp>
        <p:nvSpPr>
          <p:cNvPr id="4" name="Rectangle 2">
            <a:extLst>
              <a:ext uri="{FF2B5EF4-FFF2-40B4-BE49-F238E27FC236}">
                <a16:creationId xmlns:a16="http://schemas.microsoft.com/office/drawing/2014/main" id="{38B51B88-1B28-476E-A466-1A679C6D1DBB}"/>
              </a:ext>
            </a:extLst>
          </p:cNvPr>
          <p:cNvSpPr>
            <a:spLocks noChangeArrowheads="1"/>
          </p:cNvSpPr>
          <p:nvPr/>
        </p:nvSpPr>
        <p:spPr bwMode="auto">
          <a:xfrm>
            <a:off x="389860" y="1341402"/>
            <a:ext cx="17764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200" b="1" dirty="0">
                <a:solidFill>
                  <a:schemeClr val="tx1"/>
                </a:solidFill>
                <a:latin typeface="Cambria" panose="02040503050406030204" pitchFamily="18" charset="0"/>
                <a:ea typeface="Calibri" panose="020F0502020204030204" pitchFamily="34" charset="0"/>
                <a:cs typeface="Arial" panose="020B0604020202020204" pitchFamily="34" charset="0"/>
              </a:rPr>
              <a:t>I.  </a:t>
            </a:r>
            <a:r>
              <a:rPr kumimoji="0" lang="en-US" altLang="en-US" sz="12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Connection settings: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4">
            <a:extLst>
              <a:ext uri="{FF2B5EF4-FFF2-40B4-BE49-F238E27FC236}">
                <a16:creationId xmlns:a16="http://schemas.microsoft.com/office/drawing/2014/main" id="{092642CF-1695-4735-B196-6787060DB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60" y="1847001"/>
            <a:ext cx="3436938" cy="2073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F506E49-9690-4A28-AA72-023C64652127}"/>
              </a:ext>
            </a:extLst>
          </p:cNvPr>
          <p:cNvSpPr>
            <a:spLocks noChangeArrowheads="1"/>
          </p:cNvSpPr>
          <p:nvPr/>
        </p:nvSpPr>
        <p:spPr bwMode="auto">
          <a:xfrm>
            <a:off x="389860" y="36083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B3499C19-C25C-4326-8B37-0EBDF0821513}"/>
              </a:ext>
            </a:extLst>
          </p:cNvPr>
          <p:cNvSpPr>
            <a:spLocks noChangeArrowheads="1"/>
          </p:cNvSpPr>
          <p:nvPr/>
        </p:nvSpPr>
        <p:spPr bwMode="auto">
          <a:xfrm>
            <a:off x="4869542" y="1336670"/>
            <a:ext cx="13869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II. Sampling rate:</a:t>
            </a:r>
            <a:endParaRPr kumimoji="0" lang="en-US" altLang="en-US" sz="600" b="0" i="0" u="none" strike="noStrike" cap="none" normalizeH="0" baseline="0" dirty="0">
              <a:ln>
                <a:noFill/>
              </a:ln>
              <a:solidFill>
                <a:schemeClr val="tx1"/>
              </a:solidFill>
              <a:effectLst/>
            </a:endParaRPr>
          </a:p>
        </p:txBody>
      </p:sp>
      <p:pic>
        <p:nvPicPr>
          <p:cNvPr id="1028" name="Picture 6">
            <a:extLst>
              <a:ext uri="{FF2B5EF4-FFF2-40B4-BE49-F238E27FC236}">
                <a16:creationId xmlns:a16="http://schemas.microsoft.com/office/drawing/2014/main" id="{0ADF1399-05FB-4F23-9BB4-5DEED7309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542" y="1703770"/>
            <a:ext cx="3728357" cy="30321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3C5A0100-4362-40ED-9482-2D24F87BDA1D}"/>
              </a:ext>
            </a:extLst>
          </p:cNvPr>
          <p:cNvSpPr>
            <a:spLocks noChangeArrowheads="1"/>
          </p:cNvSpPr>
          <p:nvPr/>
        </p:nvSpPr>
        <p:spPr bwMode="auto">
          <a:xfrm>
            <a:off x="4267200" y="54062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6400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Demo Runs</a:t>
            </a:r>
            <a:endParaRPr dirty="0"/>
          </a:p>
        </p:txBody>
      </p:sp>
      <p:sp>
        <p:nvSpPr>
          <p:cNvPr id="6" name="Rectangle 3">
            <a:extLst>
              <a:ext uri="{FF2B5EF4-FFF2-40B4-BE49-F238E27FC236}">
                <a16:creationId xmlns:a16="http://schemas.microsoft.com/office/drawing/2014/main" id="{BF506E49-9690-4A28-AA72-023C64652127}"/>
              </a:ext>
            </a:extLst>
          </p:cNvPr>
          <p:cNvSpPr>
            <a:spLocks noChangeArrowheads="1"/>
          </p:cNvSpPr>
          <p:nvPr/>
        </p:nvSpPr>
        <p:spPr bwMode="auto">
          <a:xfrm>
            <a:off x="389860" y="36083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3C5A0100-4362-40ED-9482-2D24F87BDA1D}"/>
              </a:ext>
            </a:extLst>
          </p:cNvPr>
          <p:cNvSpPr>
            <a:spLocks noChangeArrowheads="1"/>
          </p:cNvSpPr>
          <p:nvPr/>
        </p:nvSpPr>
        <p:spPr bwMode="auto">
          <a:xfrm>
            <a:off x="4267200" y="54062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604F9A60-B280-4843-BA30-00E548D34C5F}"/>
              </a:ext>
            </a:extLst>
          </p:cNvPr>
          <p:cNvSpPr>
            <a:spLocks noChangeArrowheads="1"/>
          </p:cNvSpPr>
          <p:nvPr/>
        </p:nvSpPr>
        <p:spPr bwMode="auto">
          <a:xfrm>
            <a:off x="389860" y="988405"/>
            <a:ext cx="22509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Arial" panose="020B0604020202020204" pitchFamily="34" charset="0"/>
              </a:rPr>
              <a:t>III. Data collection &amp; plotting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1" name="Picture 3">
            <a:extLst>
              <a:ext uri="{FF2B5EF4-FFF2-40B4-BE49-F238E27FC236}">
                <a16:creationId xmlns:a16="http://schemas.microsoft.com/office/drawing/2014/main" id="{FA9A7065-1276-4885-BB21-5A6E70E7AF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368" y="1535113"/>
            <a:ext cx="5935663" cy="30940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E5B3A46-2D8C-420C-A53D-85A9EDB69E5C}"/>
              </a:ext>
            </a:extLst>
          </p:cNvPr>
          <p:cNvSpPr>
            <a:spLocks noChangeArrowheads="1"/>
          </p:cNvSpPr>
          <p:nvPr/>
        </p:nvSpPr>
        <p:spPr bwMode="auto">
          <a:xfrm>
            <a:off x="0" y="35512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29"/>
          <p:cNvGrpSpPr/>
          <p:nvPr/>
        </p:nvGrpSpPr>
        <p:grpSpPr>
          <a:xfrm>
            <a:off x="251625" y="485261"/>
            <a:ext cx="2544300" cy="1208576"/>
            <a:chOff x="831400" y="1141275"/>
            <a:chExt cx="2544300" cy="1084800"/>
          </a:xfrm>
        </p:grpSpPr>
        <p:sp>
          <p:nvSpPr>
            <p:cNvPr id="169" name="Google Shape;169;p29"/>
            <p:cNvSpPr/>
            <p:nvPr/>
          </p:nvSpPr>
          <p:spPr>
            <a:xfrm>
              <a:off x="831400" y="1141275"/>
              <a:ext cx="2544300" cy="10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967000" y="1272523"/>
              <a:ext cx="2273100" cy="82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29"/>
          <p:cNvSpPr txBox="1">
            <a:spLocks noGrp="1"/>
          </p:cNvSpPr>
          <p:nvPr>
            <p:ph type="title"/>
          </p:nvPr>
        </p:nvSpPr>
        <p:spPr>
          <a:xfrm>
            <a:off x="-74325" y="803196"/>
            <a:ext cx="3196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rPr>
              <a:t>OUTLINE</a:t>
            </a:r>
            <a:endParaRPr dirty="0">
              <a:solidFill>
                <a:schemeClr val="lt1"/>
              </a:solidFill>
            </a:endParaRPr>
          </a:p>
        </p:txBody>
      </p:sp>
      <p:sp>
        <p:nvSpPr>
          <p:cNvPr id="172" name="Google Shape;172;p29"/>
          <p:cNvSpPr txBox="1">
            <a:spLocks noGrp="1"/>
          </p:cNvSpPr>
          <p:nvPr>
            <p:ph type="title" idx="2"/>
          </p:nvPr>
        </p:nvSpPr>
        <p:spPr>
          <a:xfrm>
            <a:off x="3342535" y="850000"/>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Overview</a:t>
            </a:r>
            <a:endParaRPr dirty="0"/>
          </a:p>
        </p:txBody>
      </p:sp>
      <p:sp>
        <p:nvSpPr>
          <p:cNvPr id="173" name="Google Shape;173;p29"/>
          <p:cNvSpPr txBox="1">
            <a:spLocks noGrp="1"/>
          </p:cNvSpPr>
          <p:nvPr>
            <p:ph type="subTitle" idx="1"/>
          </p:nvPr>
        </p:nvSpPr>
        <p:spPr>
          <a:xfrm>
            <a:off x="3342535" y="1407500"/>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this project about?</a:t>
            </a:r>
            <a:endParaRPr dirty="0"/>
          </a:p>
        </p:txBody>
      </p:sp>
      <p:sp>
        <p:nvSpPr>
          <p:cNvPr id="174" name="Google Shape;174;p29"/>
          <p:cNvSpPr txBox="1">
            <a:spLocks noGrp="1"/>
          </p:cNvSpPr>
          <p:nvPr>
            <p:ph type="title" idx="3"/>
          </p:nvPr>
        </p:nvSpPr>
        <p:spPr>
          <a:xfrm>
            <a:off x="3342535" y="478950"/>
            <a:ext cx="2113500" cy="6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5" name="Google Shape;175;p29"/>
          <p:cNvSpPr txBox="1">
            <a:spLocks noGrp="1"/>
          </p:cNvSpPr>
          <p:nvPr>
            <p:ph type="title" idx="4"/>
          </p:nvPr>
        </p:nvSpPr>
        <p:spPr>
          <a:xfrm>
            <a:off x="177274" y="3063717"/>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Design </a:t>
            </a:r>
            <a:r>
              <a:rPr lang="en-US" b="1" dirty="0">
                <a:latin typeface="Cambria" panose="02040503050406030204" pitchFamily="18" charset="0"/>
                <a:ea typeface="Cambria" panose="02040503050406030204" pitchFamily="18" charset="0"/>
              </a:rPr>
              <a:t>&amp;</a:t>
            </a:r>
            <a:r>
              <a:rPr lang="en-US" dirty="0"/>
              <a:t> Implementation</a:t>
            </a:r>
            <a:endParaRPr dirty="0"/>
          </a:p>
        </p:txBody>
      </p:sp>
      <p:sp>
        <p:nvSpPr>
          <p:cNvPr id="176" name="Google Shape;176;p29"/>
          <p:cNvSpPr txBox="1">
            <a:spLocks noGrp="1"/>
          </p:cNvSpPr>
          <p:nvPr>
            <p:ph type="subTitle" idx="5"/>
          </p:nvPr>
        </p:nvSpPr>
        <p:spPr>
          <a:xfrm>
            <a:off x="177274" y="3543627"/>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How was the system realized?</a:t>
            </a:r>
            <a:endParaRPr dirty="0"/>
          </a:p>
        </p:txBody>
      </p:sp>
      <p:sp>
        <p:nvSpPr>
          <p:cNvPr id="177" name="Google Shape;177;p29"/>
          <p:cNvSpPr txBox="1">
            <a:spLocks noGrp="1"/>
          </p:cNvSpPr>
          <p:nvPr>
            <p:ph type="title" idx="6"/>
          </p:nvPr>
        </p:nvSpPr>
        <p:spPr>
          <a:xfrm>
            <a:off x="177274" y="2583806"/>
            <a:ext cx="2113500" cy="6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78" name="Google Shape;178;p29"/>
          <p:cNvSpPr txBox="1">
            <a:spLocks noGrp="1"/>
          </p:cNvSpPr>
          <p:nvPr>
            <p:ph type="title" idx="7"/>
          </p:nvPr>
        </p:nvSpPr>
        <p:spPr>
          <a:xfrm>
            <a:off x="4624781" y="3048081"/>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Development</a:t>
            </a:r>
            <a:endParaRPr dirty="0"/>
          </a:p>
        </p:txBody>
      </p:sp>
      <p:sp>
        <p:nvSpPr>
          <p:cNvPr id="179" name="Google Shape;179;p29"/>
          <p:cNvSpPr txBox="1">
            <a:spLocks noGrp="1"/>
          </p:cNvSpPr>
          <p:nvPr>
            <p:ph type="subTitle" idx="8"/>
          </p:nvPr>
        </p:nvSpPr>
        <p:spPr>
          <a:xfrm>
            <a:off x="4624781" y="3512356"/>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What can be improved?</a:t>
            </a:r>
            <a:endParaRPr dirty="0"/>
          </a:p>
          <a:p>
            <a:pPr marL="0" lvl="0" indent="0" algn="ctr" rtl="0">
              <a:spcBef>
                <a:spcPts val="0"/>
              </a:spcBef>
              <a:spcAft>
                <a:spcPts val="0"/>
              </a:spcAft>
              <a:buNone/>
            </a:pPr>
            <a:endParaRPr dirty="0"/>
          </a:p>
        </p:txBody>
      </p:sp>
      <p:sp>
        <p:nvSpPr>
          <p:cNvPr id="180" name="Google Shape;180;p29"/>
          <p:cNvSpPr txBox="1">
            <a:spLocks noGrp="1"/>
          </p:cNvSpPr>
          <p:nvPr>
            <p:ph type="title" idx="9"/>
          </p:nvPr>
        </p:nvSpPr>
        <p:spPr>
          <a:xfrm>
            <a:off x="4624781" y="2583806"/>
            <a:ext cx="2113500" cy="6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81" name="Google Shape;181;p29"/>
          <p:cNvSpPr txBox="1">
            <a:spLocks noGrp="1"/>
          </p:cNvSpPr>
          <p:nvPr>
            <p:ph type="title" idx="13"/>
          </p:nvPr>
        </p:nvSpPr>
        <p:spPr>
          <a:xfrm>
            <a:off x="5839958" y="977225"/>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Features</a:t>
            </a:r>
            <a:r>
              <a:rPr lang="en-US" b="1" dirty="0">
                <a:latin typeface="Cambria" panose="02040503050406030204" pitchFamily="18" charset="0"/>
                <a:ea typeface="Cambria" panose="02040503050406030204" pitchFamily="18" charset="0"/>
              </a:rPr>
              <a:t> &amp; </a:t>
            </a:r>
            <a:br>
              <a:rPr lang="en-US" b="1" dirty="0">
                <a:latin typeface="Cambria" panose="02040503050406030204" pitchFamily="18" charset="0"/>
                <a:ea typeface="Cambria" panose="02040503050406030204" pitchFamily="18" charset="0"/>
              </a:rPr>
            </a:br>
            <a:r>
              <a:rPr lang="en-US" dirty="0"/>
              <a:t>User Guide</a:t>
            </a:r>
            <a:endParaRPr dirty="0"/>
          </a:p>
        </p:txBody>
      </p:sp>
      <p:sp>
        <p:nvSpPr>
          <p:cNvPr id="182" name="Google Shape;182;p29"/>
          <p:cNvSpPr txBox="1">
            <a:spLocks noGrp="1"/>
          </p:cNvSpPr>
          <p:nvPr>
            <p:ph type="subTitle" idx="14"/>
          </p:nvPr>
        </p:nvSpPr>
        <p:spPr>
          <a:xfrm>
            <a:off x="5839958" y="1475500"/>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System functionalities</a:t>
            </a:r>
            <a:endParaRPr dirty="0"/>
          </a:p>
        </p:txBody>
      </p:sp>
      <p:sp>
        <p:nvSpPr>
          <p:cNvPr id="183" name="Google Shape;183;p29"/>
          <p:cNvSpPr txBox="1">
            <a:spLocks noGrp="1"/>
          </p:cNvSpPr>
          <p:nvPr>
            <p:ph type="title" idx="15"/>
          </p:nvPr>
        </p:nvSpPr>
        <p:spPr>
          <a:xfrm>
            <a:off x="5839958" y="478950"/>
            <a:ext cx="2113500" cy="6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4" name="Google Shape;184;p29"/>
          <p:cNvSpPr txBox="1">
            <a:spLocks noGrp="1"/>
          </p:cNvSpPr>
          <p:nvPr>
            <p:ph type="title" idx="16"/>
          </p:nvPr>
        </p:nvSpPr>
        <p:spPr>
          <a:xfrm>
            <a:off x="2405721" y="2896556"/>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Demo Runs</a:t>
            </a:r>
            <a:endParaRPr dirty="0"/>
          </a:p>
        </p:txBody>
      </p:sp>
      <p:sp>
        <p:nvSpPr>
          <p:cNvPr id="185" name="Google Shape;185;p29"/>
          <p:cNvSpPr txBox="1">
            <a:spLocks noGrp="1"/>
          </p:cNvSpPr>
          <p:nvPr>
            <p:ph type="subTitle" idx="17"/>
          </p:nvPr>
        </p:nvSpPr>
        <p:spPr>
          <a:xfrm>
            <a:off x="2405721" y="3500300"/>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Examples of the system in action</a:t>
            </a:r>
            <a:endParaRPr dirty="0"/>
          </a:p>
          <a:p>
            <a:pPr marL="0" lvl="0" indent="0" algn="ctr" rtl="0">
              <a:spcBef>
                <a:spcPts val="0"/>
              </a:spcBef>
              <a:spcAft>
                <a:spcPts val="0"/>
              </a:spcAft>
              <a:buNone/>
            </a:pPr>
            <a:endParaRPr dirty="0"/>
          </a:p>
        </p:txBody>
      </p:sp>
      <p:sp>
        <p:nvSpPr>
          <p:cNvPr id="186" name="Google Shape;186;p29"/>
          <p:cNvSpPr txBox="1">
            <a:spLocks noGrp="1"/>
          </p:cNvSpPr>
          <p:nvPr>
            <p:ph type="title" idx="18"/>
          </p:nvPr>
        </p:nvSpPr>
        <p:spPr>
          <a:xfrm>
            <a:off x="2405721" y="2571750"/>
            <a:ext cx="2113500" cy="6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 name="Google Shape;172;p29">
            <a:extLst>
              <a:ext uri="{FF2B5EF4-FFF2-40B4-BE49-F238E27FC236}">
                <a16:creationId xmlns:a16="http://schemas.microsoft.com/office/drawing/2014/main" id="{B9037D5F-78ED-4104-A83D-5C1020A34E28}"/>
              </a:ext>
            </a:extLst>
          </p:cNvPr>
          <p:cNvSpPr txBox="1">
            <a:spLocks/>
          </p:cNvSpPr>
          <p:nvPr/>
        </p:nvSpPr>
        <p:spPr>
          <a:xfrm>
            <a:off x="6968175" y="2954856"/>
            <a:ext cx="2113500" cy="62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ighteous"/>
              <a:buNone/>
              <a:defRPr sz="18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US" dirty="0"/>
              <a:t>References</a:t>
            </a:r>
          </a:p>
        </p:txBody>
      </p:sp>
      <p:sp>
        <p:nvSpPr>
          <p:cNvPr id="23" name="Google Shape;174;p29">
            <a:extLst>
              <a:ext uri="{FF2B5EF4-FFF2-40B4-BE49-F238E27FC236}">
                <a16:creationId xmlns:a16="http://schemas.microsoft.com/office/drawing/2014/main" id="{4F2E499D-CAB4-405F-A32B-64AC13759011}"/>
              </a:ext>
            </a:extLst>
          </p:cNvPr>
          <p:cNvSpPr txBox="1">
            <a:spLocks/>
          </p:cNvSpPr>
          <p:nvPr/>
        </p:nvSpPr>
        <p:spPr>
          <a:xfrm>
            <a:off x="6968175" y="2583806"/>
            <a:ext cx="2113500" cy="62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Righteous"/>
              <a:buNone/>
              <a:defRPr sz="2400" b="0" i="0" u="none" strike="noStrike" cap="none">
                <a:solidFill>
                  <a:schemeClr val="accent1"/>
                </a:solidFill>
                <a:latin typeface="Righteous"/>
                <a:ea typeface="Righteous"/>
                <a:cs typeface="Righteous"/>
                <a:sym typeface="Righteous"/>
              </a:defRPr>
            </a:lvl1pPr>
            <a:lvl2pPr marR="0" lvl="1"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400"/>
              <a:buFont typeface="Arial"/>
              <a:buNone/>
              <a:defRPr sz="2400" b="0" i="0" u="none" strike="noStrike" cap="none">
                <a:solidFill>
                  <a:schemeClr val="accent1"/>
                </a:solidFill>
                <a:latin typeface="Arial"/>
                <a:ea typeface="Arial"/>
                <a:cs typeface="Arial"/>
                <a:sym typeface="Arial"/>
              </a:defRPr>
            </a:lvl9pPr>
          </a:lstStyle>
          <a:p>
            <a:r>
              <a:rPr lang="en"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Demo Runs</a:t>
            </a:r>
            <a:endParaRPr dirty="0"/>
          </a:p>
        </p:txBody>
      </p:sp>
      <p:sp>
        <p:nvSpPr>
          <p:cNvPr id="6" name="Rectangle 3">
            <a:extLst>
              <a:ext uri="{FF2B5EF4-FFF2-40B4-BE49-F238E27FC236}">
                <a16:creationId xmlns:a16="http://schemas.microsoft.com/office/drawing/2014/main" id="{BF506E49-9690-4A28-AA72-023C64652127}"/>
              </a:ext>
            </a:extLst>
          </p:cNvPr>
          <p:cNvSpPr>
            <a:spLocks noChangeArrowheads="1"/>
          </p:cNvSpPr>
          <p:nvPr/>
        </p:nvSpPr>
        <p:spPr bwMode="auto">
          <a:xfrm>
            <a:off x="389860" y="36083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3C5A0100-4362-40ED-9482-2D24F87BDA1D}"/>
              </a:ext>
            </a:extLst>
          </p:cNvPr>
          <p:cNvSpPr>
            <a:spLocks noChangeArrowheads="1"/>
          </p:cNvSpPr>
          <p:nvPr/>
        </p:nvSpPr>
        <p:spPr bwMode="auto">
          <a:xfrm>
            <a:off x="4267200" y="54062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3E5B3A46-2D8C-420C-A53D-85A9EDB69E5C}"/>
              </a:ext>
            </a:extLst>
          </p:cNvPr>
          <p:cNvSpPr>
            <a:spLocks noChangeArrowheads="1"/>
          </p:cNvSpPr>
          <p:nvPr/>
        </p:nvSpPr>
        <p:spPr bwMode="auto">
          <a:xfrm>
            <a:off x="0" y="35512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640B3CF-AE8F-48FB-A5A1-AD7883419B6F}"/>
              </a:ext>
            </a:extLst>
          </p:cNvPr>
          <p:cNvSpPr>
            <a:spLocks noChangeArrowheads="1"/>
          </p:cNvSpPr>
          <p:nvPr/>
        </p:nvSpPr>
        <p:spPr bwMode="auto">
          <a:xfrm>
            <a:off x="551543" y="924059"/>
            <a:ext cx="15183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Arial" panose="020B0604020202020204" pitchFamily="34" charset="0"/>
              </a:rPr>
              <a:t>IV. Heart beat rate: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Picture 12">
            <a:extLst>
              <a:ext uri="{FF2B5EF4-FFF2-40B4-BE49-F238E27FC236}">
                <a16:creationId xmlns:a16="http://schemas.microsoft.com/office/drawing/2014/main" id="{902A9AD3-1B7D-4248-8524-38A1BF681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429658"/>
            <a:ext cx="3932238" cy="3025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0E2D20C-7E29-41C3-B31E-A36BEA17115C}"/>
              </a:ext>
            </a:extLst>
          </p:cNvPr>
          <p:cNvSpPr>
            <a:spLocks noChangeArrowheads="1"/>
          </p:cNvSpPr>
          <p:nvPr/>
        </p:nvSpPr>
        <p:spPr bwMode="auto">
          <a:xfrm>
            <a:off x="551543" y="44554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Arial" panose="020B0604020202020204" pitchFamily="34" charset="0"/>
              </a:rPr>
              <a:t>Note: </a:t>
            </a:r>
            <a:r>
              <a:rPr kumimoji="0" lang="en-US"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Arial" panose="020B0604020202020204" pitchFamily="34" charset="0"/>
              </a:rPr>
              <a:t>HBR is staggeringly high due to worn-out pads which cause great disturbance in the sensor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3335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3221700" y="812225"/>
            <a:ext cx="2700600" cy="212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412950" y="982175"/>
            <a:ext cx="2318100" cy="178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title"/>
          </p:nvPr>
        </p:nvSpPr>
        <p:spPr>
          <a:xfrm>
            <a:off x="1297173" y="3105275"/>
            <a:ext cx="6804837" cy="708300"/>
          </a:xfrm>
          <a:prstGeom prst="rect">
            <a:avLst/>
          </a:prstGeom>
        </p:spPr>
        <p:txBody>
          <a:bodyPr spcFirstLastPara="1" wrap="square" lIns="91425" tIns="91425" rIns="91425" bIns="91425" anchor="t" anchorCtr="0">
            <a:noAutofit/>
          </a:bodyPr>
          <a:lstStyle/>
          <a:p>
            <a:pPr lvl="0"/>
            <a:r>
              <a:rPr lang="en-US" dirty="0"/>
              <a:t>Future Development</a:t>
            </a:r>
          </a:p>
        </p:txBody>
      </p:sp>
      <p:sp>
        <p:nvSpPr>
          <p:cNvPr id="194" name="Google Shape;194;p30"/>
          <p:cNvSpPr txBox="1">
            <a:spLocks noGrp="1"/>
          </p:cNvSpPr>
          <p:nvPr>
            <p:ph type="title" idx="2"/>
          </p:nvPr>
        </p:nvSpPr>
        <p:spPr>
          <a:xfrm>
            <a:off x="1423950" y="991825"/>
            <a:ext cx="6296100" cy="16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sp>
        <p:nvSpPr>
          <p:cNvPr id="195" name="Google Shape;195;p30"/>
          <p:cNvSpPr txBox="1">
            <a:spLocks noGrp="1"/>
          </p:cNvSpPr>
          <p:nvPr>
            <p:ph type="subTitle" idx="1"/>
          </p:nvPr>
        </p:nvSpPr>
        <p:spPr>
          <a:xfrm>
            <a:off x="2399023" y="3827783"/>
            <a:ext cx="4601135" cy="359700"/>
          </a:xfrm>
          <a:prstGeom prst="rect">
            <a:avLst/>
          </a:prstGeom>
        </p:spPr>
        <p:txBody>
          <a:bodyPr spcFirstLastPara="1" wrap="square" lIns="91425" tIns="91425" rIns="91425" bIns="91425" anchor="t" anchorCtr="0">
            <a:noAutofit/>
          </a:bodyPr>
          <a:lstStyle/>
          <a:p>
            <a:pPr marL="0" lvl="0" indent="0">
              <a:buSzPts val="1100"/>
            </a:pPr>
            <a:r>
              <a:rPr lang="en-US" dirty="0"/>
              <a:t>What can be improved?</a:t>
            </a:r>
          </a:p>
        </p:txBody>
      </p:sp>
    </p:spTree>
    <p:extLst>
      <p:ext uri="{BB962C8B-B14F-4D97-AF65-F5344CB8AC3E}">
        <p14:creationId xmlns:p14="http://schemas.microsoft.com/office/powerpoint/2010/main" val="196725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Future Development</a:t>
            </a:r>
            <a:endParaRPr dirty="0"/>
          </a:p>
        </p:txBody>
      </p:sp>
      <p:sp>
        <p:nvSpPr>
          <p:cNvPr id="21" name="Google Shape;291;p35">
            <a:extLst>
              <a:ext uri="{FF2B5EF4-FFF2-40B4-BE49-F238E27FC236}">
                <a16:creationId xmlns:a16="http://schemas.microsoft.com/office/drawing/2014/main" id="{C2B93451-351A-42E9-BDB8-9BB0F8056FD9}"/>
              </a:ext>
            </a:extLst>
          </p:cNvPr>
          <p:cNvSpPr txBox="1">
            <a:spLocks/>
          </p:cNvSpPr>
          <p:nvPr/>
        </p:nvSpPr>
        <p:spPr>
          <a:xfrm>
            <a:off x="614038" y="1186732"/>
            <a:ext cx="7007400" cy="461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Didact Gothic"/>
              <a:buChar char="●"/>
              <a:defRPr sz="18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spcAft>
                <a:spcPts val="1600"/>
              </a:spcAft>
              <a:buFont typeface="Wingdings" panose="05000000000000000000" pitchFamily="2" charset="2"/>
              <a:buChar char="Ø"/>
            </a:pPr>
            <a:r>
              <a:rPr lang="en-US" sz="1600" b="1" dirty="0"/>
              <a:t>The following could be a potential improvement on the presented system:</a:t>
            </a:r>
          </a:p>
          <a:p>
            <a:pPr lvl="0">
              <a:lnSpc>
                <a:spcPct val="150000"/>
              </a:lnSpc>
              <a:buFont typeface="Wingdings" panose="05000000000000000000" pitchFamily="2" charset="2"/>
              <a:buChar char="q"/>
            </a:pPr>
            <a:r>
              <a:rPr lang="en-US" dirty="0"/>
              <a:t>Using DMA for managing ADC conversions instead of interrupts</a:t>
            </a:r>
            <a:endParaRPr lang="en-US" sz="1400" dirty="0"/>
          </a:p>
          <a:p>
            <a:pPr lvl="0">
              <a:lnSpc>
                <a:spcPct val="150000"/>
              </a:lnSpc>
              <a:buFont typeface="Wingdings" panose="05000000000000000000" pitchFamily="2" charset="2"/>
              <a:buChar char="q"/>
            </a:pPr>
            <a:r>
              <a:rPr lang="en-US" dirty="0"/>
              <a:t>Utilizing the SDN (shut down) signal of the AD8232 sensor to save power when we’re not sampling its output.</a:t>
            </a:r>
            <a:endParaRPr lang="en-US" sz="1400" dirty="0"/>
          </a:p>
          <a:p>
            <a:pPr lvl="0">
              <a:lnSpc>
                <a:spcPct val="150000"/>
              </a:lnSpc>
              <a:buFont typeface="Wingdings" panose="05000000000000000000" pitchFamily="2" charset="2"/>
              <a:buChar char="q"/>
            </a:pPr>
            <a:r>
              <a:rPr lang="en-US" dirty="0"/>
              <a:t>Using a smoother technique for updating graph data in real-time</a:t>
            </a:r>
            <a:endParaRPr lang="en-US" sz="1400" dirty="0"/>
          </a:p>
          <a:p>
            <a:pPr lvl="0">
              <a:lnSpc>
                <a:spcPct val="150000"/>
              </a:lnSpc>
              <a:buFont typeface="Wingdings" panose="05000000000000000000" pitchFamily="2" charset="2"/>
              <a:buChar char="q"/>
            </a:pPr>
            <a:r>
              <a:rPr lang="en-US" dirty="0"/>
              <a:t>Adding a layer of fault tolerance around port binding in case of failures to connect to UART.</a:t>
            </a:r>
            <a:endParaRPr lang="en-US" sz="1400" dirty="0"/>
          </a:p>
        </p:txBody>
      </p:sp>
    </p:spTree>
    <p:extLst>
      <p:ext uri="{BB962C8B-B14F-4D97-AF65-F5344CB8AC3E}">
        <p14:creationId xmlns:p14="http://schemas.microsoft.com/office/powerpoint/2010/main" val="227192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14038" y="341704"/>
            <a:ext cx="7007400" cy="572700"/>
          </a:xfrm>
          <a:prstGeom prst="rect">
            <a:avLst/>
          </a:prstGeom>
        </p:spPr>
        <p:txBody>
          <a:bodyPr spcFirstLastPara="1" wrap="square" lIns="91425" tIns="91425" rIns="91425" bIns="91425" anchor="t" anchorCtr="0">
            <a:noAutofit/>
          </a:bodyPr>
          <a:lstStyle/>
          <a:p>
            <a:pPr lvl="0" algn="l"/>
            <a:r>
              <a:rPr lang="en-US" dirty="0"/>
              <a:t>References</a:t>
            </a:r>
            <a:endParaRPr dirty="0"/>
          </a:p>
        </p:txBody>
      </p:sp>
      <p:sp>
        <p:nvSpPr>
          <p:cNvPr id="21" name="Google Shape;291;p35">
            <a:extLst>
              <a:ext uri="{FF2B5EF4-FFF2-40B4-BE49-F238E27FC236}">
                <a16:creationId xmlns:a16="http://schemas.microsoft.com/office/drawing/2014/main" id="{C2B93451-351A-42E9-BDB8-9BB0F8056FD9}"/>
              </a:ext>
            </a:extLst>
          </p:cNvPr>
          <p:cNvSpPr txBox="1">
            <a:spLocks/>
          </p:cNvSpPr>
          <p:nvPr/>
        </p:nvSpPr>
        <p:spPr>
          <a:xfrm>
            <a:off x="614038" y="1335588"/>
            <a:ext cx="7007400" cy="229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Didact Gothic"/>
              <a:buChar char="●"/>
              <a:defRPr sz="18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spcAft>
                <a:spcPts val="1600"/>
              </a:spcAft>
              <a:buFont typeface="Wingdings" panose="05000000000000000000" pitchFamily="2" charset="2"/>
              <a:buChar char="§"/>
            </a:pPr>
            <a:r>
              <a:rPr lang="en-US" sz="1200" b="1" dirty="0"/>
              <a:t>AD8232 Sensor Datasheet</a:t>
            </a:r>
          </a:p>
          <a:p>
            <a:pPr marL="285750" indent="-285750">
              <a:spcAft>
                <a:spcPts val="1600"/>
              </a:spcAft>
              <a:buFont typeface="Wingdings" panose="05000000000000000000" pitchFamily="2" charset="2"/>
              <a:buChar char="§"/>
            </a:pPr>
            <a:r>
              <a:rPr lang="en-US" sz="1200" b="1" dirty="0"/>
              <a:t>STM32F1 Datasheet</a:t>
            </a:r>
          </a:p>
          <a:p>
            <a:pPr marL="285750" indent="-285750">
              <a:spcAft>
                <a:spcPts val="1600"/>
              </a:spcAft>
              <a:buFont typeface="Wingdings" panose="05000000000000000000" pitchFamily="2" charset="2"/>
              <a:buChar char="§"/>
            </a:pPr>
            <a:r>
              <a:rPr lang="en-US" sz="1200" dirty="0">
                <a:hlinkClick r:id="rId3"/>
              </a:rPr>
              <a:t>https://learn.sparkfun.com/tutorials/graph-sensor-data-with-python-and-matplotlib/update-a-graph-in-real-time</a:t>
            </a:r>
            <a:endParaRPr lang="en-US" sz="1200" dirty="0"/>
          </a:p>
          <a:p>
            <a:pPr marL="285750" indent="-285750">
              <a:spcAft>
                <a:spcPts val="1600"/>
              </a:spcAft>
              <a:buFont typeface="Wingdings" panose="05000000000000000000" pitchFamily="2" charset="2"/>
              <a:buChar char="§"/>
            </a:pPr>
            <a:r>
              <a:rPr lang="en-US" sz="1200" dirty="0">
                <a:hlinkClick r:id="rId4"/>
              </a:rPr>
              <a:t>https://pythonhosted.org/pyserial/index.html</a:t>
            </a:r>
            <a:endParaRPr lang="en-US" sz="1200" b="1" dirty="0"/>
          </a:p>
        </p:txBody>
      </p:sp>
    </p:spTree>
    <p:extLst>
      <p:ext uri="{BB962C8B-B14F-4D97-AF65-F5344CB8AC3E}">
        <p14:creationId xmlns:p14="http://schemas.microsoft.com/office/powerpoint/2010/main" val="3180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1003295" y="2571750"/>
            <a:ext cx="7007400" cy="1013509"/>
          </a:xfrm>
          <a:prstGeom prst="rect">
            <a:avLst/>
          </a:prstGeom>
        </p:spPr>
        <p:txBody>
          <a:bodyPr spcFirstLastPara="1" wrap="square" lIns="91425" tIns="91425" rIns="91425" bIns="91425" anchor="t" anchorCtr="0">
            <a:noAutofit/>
          </a:bodyPr>
          <a:lstStyle/>
          <a:p>
            <a:pPr lvl="0"/>
            <a:r>
              <a:rPr lang="en-US" sz="4800" dirty="0"/>
              <a:t>Thank You</a:t>
            </a:r>
            <a:endParaRPr sz="4800" dirty="0"/>
          </a:p>
        </p:txBody>
      </p:sp>
      <p:grpSp>
        <p:nvGrpSpPr>
          <p:cNvPr id="4" name="Google Shape;280;p35">
            <a:extLst>
              <a:ext uri="{FF2B5EF4-FFF2-40B4-BE49-F238E27FC236}">
                <a16:creationId xmlns:a16="http://schemas.microsoft.com/office/drawing/2014/main" id="{5BDEF17D-49AA-438B-AB2E-FC6DD3DABE8F}"/>
              </a:ext>
            </a:extLst>
          </p:cNvPr>
          <p:cNvGrpSpPr/>
          <p:nvPr/>
        </p:nvGrpSpPr>
        <p:grpSpPr>
          <a:xfrm>
            <a:off x="3723396" y="856254"/>
            <a:ext cx="1259726" cy="1390760"/>
            <a:chOff x="1512200" y="238125"/>
            <a:chExt cx="4504600" cy="5237625"/>
          </a:xfrm>
        </p:grpSpPr>
        <p:sp>
          <p:nvSpPr>
            <p:cNvPr id="5" name="Google Shape;281;p35">
              <a:extLst>
                <a:ext uri="{FF2B5EF4-FFF2-40B4-BE49-F238E27FC236}">
                  <a16:creationId xmlns:a16="http://schemas.microsoft.com/office/drawing/2014/main" id="{E68CE645-54CF-4BDB-A465-B27A8F6B64D3}"/>
                </a:ext>
              </a:extLst>
            </p:cNvPr>
            <p:cNvSpPr/>
            <p:nvPr/>
          </p:nvSpPr>
          <p:spPr>
            <a:xfrm>
              <a:off x="2414125" y="238125"/>
              <a:ext cx="1078500" cy="1223825"/>
            </a:xfrm>
            <a:custGeom>
              <a:avLst/>
              <a:gdLst/>
              <a:ahLst/>
              <a:cxnLst/>
              <a:rect l="l" t="t" r="r" b="b"/>
              <a:pathLst>
                <a:path w="43140" h="48953" extrusionOk="0">
                  <a:moveTo>
                    <a:pt x="33529" y="0"/>
                  </a:moveTo>
                  <a:cubicBezTo>
                    <a:pt x="31102" y="0"/>
                    <a:pt x="29664" y="512"/>
                    <a:pt x="29501" y="572"/>
                  </a:cubicBezTo>
                  <a:cubicBezTo>
                    <a:pt x="29060" y="750"/>
                    <a:pt x="28477" y="855"/>
                    <a:pt x="27907" y="855"/>
                  </a:cubicBezTo>
                  <a:cubicBezTo>
                    <a:pt x="27412" y="855"/>
                    <a:pt x="26927" y="775"/>
                    <a:pt x="26555" y="596"/>
                  </a:cubicBezTo>
                  <a:cubicBezTo>
                    <a:pt x="26542" y="590"/>
                    <a:pt x="26526" y="587"/>
                    <a:pt x="26506" y="587"/>
                  </a:cubicBezTo>
                  <a:cubicBezTo>
                    <a:pt x="25219" y="587"/>
                    <a:pt x="8365" y="12181"/>
                    <a:pt x="7738" y="12893"/>
                  </a:cubicBezTo>
                  <a:cubicBezTo>
                    <a:pt x="4160" y="16949"/>
                    <a:pt x="1723" y="21313"/>
                    <a:pt x="1" y="25838"/>
                  </a:cubicBezTo>
                  <a:cubicBezTo>
                    <a:pt x="1439" y="32244"/>
                    <a:pt x="3500" y="40437"/>
                    <a:pt x="6166" y="48455"/>
                  </a:cubicBezTo>
                  <a:cubicBezTo>
                    <a:pt x="7175" y="48597"/>
                    <a:pt x="8191" y="48753"/>
                    <a:pt x="9214" y="48953"/>
                  </a:cubicBezTo>
                  <a:cubicBezTo>
                    <a:pt x="9408" y="48807"/>
                    <a:pt x="9596" y="48669"/>
                    <a:pt x="9769" y="48550"/>
                  </a:cubicBezTo>
                  <a:cubicBezTo>
                    <a:pt x="10494" y="33492"/>
                    <a:pt x="17351" y="14620"/>
                    <a:pt x="43139" y="2331"/>
                  </a:cubicBezTo>
                  <a:cubicBezTo>
                    <a:pt x="39177" y="483"/>
                    <a:pt x="35886" y="0"/>
                    <a:pt x="33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2;p35">
              <a:extLst>
                <a:ext uri="{FF2B5EF4-FFF2-40B4-BE49-F238E27FC236}">
                  <a16:creationId xmlns:a16="http://schemas.microsoft.com/office/drawing/2014/main" id="{6519AB27-8CD7-4C1C-BA09-ADB285EEAFC1}"/>
                </a:ext>
              </a:extLst>
            </p:cNvPr>
            <p:cNvSpPr/>
            <p:nvPr/>
          </p:nvSpPr>
          <p:spPr>
            <a:xfrm>
              <a:off x="3863825" y="413950"/>
              <a:ext cx="1318250" cy="1221325"/>
            </a:xfrm>
            <a:custGeom>
              <a:avLst/>
              <a:gdLst/>
              <a:ahLst/>
              <a:cxnLst/>
              <a:rect l="l" t="t" r="r" b="b"/>
              <a:pathLst>
                <a:path w="52730" h="48853" extrusionOk="0">
                  <a:moveTo>
                    <a:pt x="30972" y="0"/>
                  </a:moveTo>
                  <a:lnTo>
                    <a:pt x="24479" y="4179"/>
                  </a:lnTo>
                  <a:lnTo>
                    <a:pt x="26157" y="6569"/>
                  </a:lnTo>
                  <a:cubicBezTo>
                    <a:pt x="26739" y="7398"/>
                    <a:pt x="26896" y="8462"/>
                    <a:pt x="26590" y="9436"/>
                  </a:cubicBezTo>
                  <a:cubicBezTo>
                    <a:pt x="26276" y="10401"/>
                    <a:pt x="25532" y="11169"/>
                    <a:pt x="24576" y="11516"/>
                  </a:cubicBezTo>
                  <a:cubicBezTo>
                    <a:pt x="18303" y="13748"/>
                    <a:pt x="1850" y="21731"/>
                    <a:pt x="1001" y="31713"/>
                  </a:cubicBezTo>
                  <a:cubicBezTo>
                    <a:pt x="1" y="43628"/>
                    <a:pt x="15015" y="46761"/>
                    <a:pt x="17557" y="47210"/>
                  </a:cubicBezTo>
                  <a:cubicBezTo>
                    <a:pt x="20560" y="46972"/>
                    <a:pt x="23473" y="46853"/>
                    <a:pt x="26296" y="46853"/>
                  </a:cubicBezTo>
                  <a:cubicBezTo>
                    <a:pt x="32978" y="46853"/>
                    <a:pt x="39154" y="47519"/>
                    <a:pt x="44824" y="48853"/>
                  </a:cubicBezTo>
                  <a:cubicBezTo>
                    <a:pt x="44472" y="38968"/>
                    <a:pt x="44962" y="26158"/>
                    <a:pt x="52729" y="19715"/>
                  </a:cubicBezTo>
                  <a:lnTo>
                    <a:pt x="48917" y="14900"/>
                  </a:lnTo>
                  <a:cubicBezTo>
                    <a:pt x="44649" y="17102"/>
                    <a:pt x="39050" y="20573"/>
                    <a:pt x="37174" y="23318"/>
                  </a:cubicBezTo>
                  <a:cubicBezTo>
                    <a:pt x="36551" y="24220"/>
                    <a:pt x="35532" y="24736"/>
                    <a:pt x="34476" y="24736"/>
                  </a:cubicBezTo>
                  <a:cubicBezTo>
                    <a:pt x="34187" y="24736"/>
                    <a:pt x="33894" y="24697"/>
                    <a:pt x="33606" y="24617"/>
                  </a:cubicBezTo>
                  <a:cubicBezTo>
                    <a:pt x="32256" y="24239"/>
                    <a:pt x="31298" y="23047"/>
                    <a:pt x="31219" y="21648"/>
                  </a:cubicBezTo>
                  <a:cubicBezTo>
                    <a:pt x="31156" y="20435"/>
                    <a:pt x="30785" y="10830"/>
                    <a:pt x="35025" y="4417"/>
                  </a:cubicBezTo>
                  <a:lnTo>
                    <a:pt x="309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3;p35">
              <a:extLst>
                <a:ext uri="{FF2B5EF4-FFF2-40B4-BE49-F238E27FC236}">
                  <a16:creationId xmlns:a16="http://schemas.microsoft.com/office/drawing/2014/main" id="{B5F5288B-8247-42EA-A9E9-5B189B64C8ED}"/>
                </a:ext>
              </a:extLst>
            </p:cNvPr>
            <p:cNvSpPr/>
            <p:nvPr/>
          </p:nvSpPr>
          <p:spPr>
            <a:xfrm>
              <a:off x="1512200" y="1600500"/>
              <a:ext cx="970450" cy="1716000"/>
            </a:xfrm>
            <a:custGeom>
              <a:avLst/>
              <a:gdLst/>
              <a:ahLst/>
              <a:cxnLst/>
              <a:rect l="l" t="t" r="r" b="b"/>
              <a:pathLst>
                <a:path w="38818" h="68640" extrusionOk="0">
                  <a:moveTo>
                    <a:pt x="35398" y="0"/>
                  </a:moveTo>
                  <a:cubicBezTo>
                    <a:pt x="31341" y="0"/>
                    <a:pt x="27425" y="588"/>
                    <a:pt x="23805" y="1792"/>
                  </a:cubicBezTo>
                  <a:cubicBezTo>
                    <a:pt x="16028" y="4367"/>
                    <a:pt x="9962" y="9637"/>
                    <a:pt x="6260" y="17025"/>
                  </a:cubicBezTo>
                  <a:cubicBezTo>
                    <a:pt x="0" y="29487"/>
                    <a:pt x="10295" y="54069"/>
                    <a:pt x="18034" y="68639"/>
                  </a:cubicBezTo>
                  <a:cubicBezTo>
                    <a:pt x="17696" y="64020"/>
                    <a:pt x="17598" y="59470"/>
                    <a:pt x="17638" y="55036"/>
                  </a:cubicBezTo>
                  <a:cubicBezTo>
                    <a:pt x="17901" y="26342"/>
                    <a:pt x="30124" y="8931"/>
                    <a:pt x="38818" y="136"/>
                  </a:cubicBezTo>
                  <a:cubicBezTo>
                    <a:pt x="37669" y="46"/>
                    <a:pt x="36528" y="0"/>
                    <a:pt x="35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4;p35">
              <a:extLst>
                <a:ext uri="{FF2B5EF4-FFF2-40B4-BE49-F238E27FC236}">
                  <a16:creationId xmlns:a16="http://schemas.microsoft.com/office/drawing/2014/main" id="{E10D0691-24EF-47B2-A83D-ADA5D7C779F3}"/>
                </a:ext>
              </a:extLst>
            </p:cNvPr>
            <p:cNvSpPr/>
            <p:nvPr/>
          </p:nvSpPr>
          <p:spPr>
            <a:xfrm>
              <a:off x="4415625" y="1745150"/>
              <a:ext cx="1601175" cy="3720525"/>
            </a:xfrm>
            <a:custGeom>
              <a:avLst/>
              <a:gdLst/>
              <a:ahLst/>
              <a:cxnLst/>
              <a:rect l="l" t="t" r="r" b="b"/>
              <a:pathLst>
                <a:path w="64047" h="148821" extrusionOk="0">
                  <a:moveTo>
                    <a:pt x="4555" y="0"/>
                  </a:moveTo>
                  <a:cubicBezTo>
                    <a:pt x="3782" y="0"/>
                    <a:pt x="3001" y="9"/>
                    <a:pt x="2211" y="28"/>
                  </a:cubicBezTo>
                  <a:cubicBezTo>
                    <a:pt x="6672" y="5643"/>
                    <a:pt x="12964" y="15488"/>
                    <a:pt x="14902" y="28089"/>
                  </a:cubicBezTo>
                  <a:cubicBezTo>
                    <a:pt x="15421" y="30165"/>
                    <a:pt x="19973" y="46879"/>
                    <a:pt x="31967" y="50771"/>
                  </a:cubicBezTo>
                  <a:cubicBezTo>
                    <a:pt x="33295" y="51212"/>
                    <a:pt x="34623" y="51427"/>
                    <a:pt x="35923" y="51427"/>
                  </a:cubicBezTo>
                  <a:cubicBezTo>
                    <a:pt x="40841" y="51427"/>
                    <a:pt x="45371" y="48358"/>
                    <a:pt x="48103" y="42903"/>
                  </a:cubicBezTo>
                  <a:cubicBezTo>
                    <a:pt x="48673" y="41765"/>
                    <a:pt x="49826" y="41106"/>
                    <a:pt x="51023" y="41106"/>
                  </a:cubicBezTo>
                  <a:cubicBezTo>
                    <a:pt x="51516" y="41106"/>
                    <a:pt x="52015" y="41217"/>
                    <a:pt x="52486" y="41452"/>
                  </a:cubicBezTo>
                  <a:cubicBezTo>
                    <a:pt x="54092" y="42261"/>
                    <a:pt x="54739" y="44220"/>
                    <a:pt x="53932" y="45828"/>
                  </a:cubicBezTo>
                  <a:cubicBezTo>
                    <a:pt x="51585" y="50507"/>
                    <a:pt x="48153" y="53945"/>
                    <a:pt x="44190" y="55947"/>
                  </a:cubicBezTo>
                  <a:cubicBezTo>
                    <a:pt x="52222" y="63727"/>
                    <a:pt x="52548" y="78554"/>
                    <a:pt x="52562" y="79363"/>
                  </a:cubicBezTo>
                  <a:cubicBezTo>
                    <a:pt x="52582" y="80784"/>
                    <a:pt x="51677" y="82054"/>
                    <a:pt x="50327" y="82497"/>
                  </a:cubicBezTo>
                  <a:cubicBezTo>
                    <a:pt x="50012" y="82603"/>
                    <a:pt x="49684" y="82660"/>
                    <a:pt x="49351" y="82666"/>
                  </a:cubicBezTo>
                  <a:cubicBezTo>
                    <a:pt x="49337" y="82666"/>
                    <a:pt x="49323" y="82666"/>
                    <a:pt x="49309" y="82666"/>
                  </a:cubicBezTo>
                  <a:cubicBezTo>
                    <a:pt x="47531" y="82666"/>
                    <a:pt x="46066" y="81240"/>
                    <a:pt x="46041" y="79455"/>
                  </a:cubicBezTo>
                  <a:cubicBezTo>
                    <a:pt x="46041" y="79258"/>
                    <a:pt x="45583" y="59439"/>
                    <a:pt x="33987" y="57894"/>
                  </a:cubicBezTo>
                  <a:cubicBezTo>
                    <a:pt x="24869" y="56678"/>
                    <a:pt x="18752" y="50565"/>
                    <a:pt x="14799" y="44297"/>
                  </a:cubicBezTo>
                  <a:cubicBezTo>
                    <a:pt x="14528" y="46335"/>
                    <a:pt x="14187" y="48527"/>
                    <a:pt x="13792" y="50872"/>
                  </a:cubicBezTo>
                  <a:cubicBezTo>
                    <a:pt x="13786" y="50901"/>
                    <a:pt x="13781" y="50929"/>
                    <a:pt x="13779" y="50958"/>
                  </a:cubicBezTo>
                  <a:cubicBezTo>
                    <a:pt x="13307" y="53766"/>
                    <a:pt x="12785" y="56738"/>
                    <a:pt x="12216" y="59946"/>
                  </a:cubicBezTo>
                  <a:cubicBezTo>
                    <a:pt x="7273" y="87896"/>
                    <a:pt x="0" y="128419"/>
                    <a:pt x="17084" y="148436"/>
                  </a:cubicBezTo>
                  <a:cubicBezTo>
                    <a:pt x="20143" y="148489"/>
                    <a:pt x="23087" y="148821"/>
                    <a:pt x="25895" y="148821"/>
                  </a:cubicBezTo>
                  <a:cubicBezTo>
                    <a:pt x="30165" y="148821"/>
                    <a:pt x="34122" y="148053"/>
                    <a:pt x="37692" y="144362"/>
                  </a:cubicBezTo>
                  <a:lnTo>
                    <a:pt x="37700" y="144362"/>
                  </a:lnTo>
                  <a:cubicBezTo>
                    <a:pt x="53913" y="144362"/>
                    <a:pt x="62432" y="127009"/>
                    <a:pt x="63019" y="105267"/>
                  </a:cubicBezTo>
                  <a:cubicBezTo>
                    <a:pt x="64046" y="66714"/>
                    <a:pt x="63231" y="32082"/>
                    <a:pt x="43109" y="13035"/>
                  </a:cubicBezTo>
                  <a:cubicBezTo>
                    <a:pt x="33823" y="4240"/>
                    <a:pt x="21160" y="0"/>
                    <a:pt x="4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p35">
              <a:extLst>
                <a:ext uri="{FF2B5EF4-FFF2-40B4-BE49-F238E27FC236}">
                  <a16:creationId xmlns:a16="http://schemas.microsoft.com/office/drawing/2014/main" id="{65447B0D-3570-4AE9-9B13-097EF759F870}"/>
                </a:ext>
              </a:extLst>
            </p:cNvPr>
            <p:cNvSpPr/>
            <p:nvPr/>
          </p:nvSpPr>
          <p:spPr>
            <a:xfrm>
              <a:off x="2098200" y="264725"/>
              <a:ext cx="2591900" cy="5211025"/>
            </a:xfrm>
            <a:custGeom>
              <a:avLst/>
              <a:gdLst/>
              <a:ahLst/>
              <a:cxnLst/>
              <a:rect l="l" t="t" r="r" b="b"/>
              <a:pathLst>
                <a:path w="103676" h="208441" extrusionOk="0">
                  <a:moveTo>
                    <a:pt x="80019" y="0"/>
                  </a:moveTo>
                  <a:cubicBezTo>
                    <a:pt x="76397" y="791"/>
                    <a:pt x="72817" y="1773"/>
                    <a:pt x="69299" y="2940"/>
                  </a:cubicBezTo>
                  <a:cubicBezTo>
                    <a:pt x="51160" y="8962"/>
                    <a:pt x="29431" y="21907"/>
                    <a:pt x="28911" y="49427"/>
                  </a:cubicBezTo>
                  <a:cubicBezTo>
                    <a:pt x="28887" y="50539"/>
                    <a:pt x="28299" y="51563"/>
                    <a:pt x="27351" y="52143"/>
                  </a:cubicBezTo>
                  <a:cubicBezTo>
                    <a:pt x="26291" y="52800"/>
                    <a:pt x="1166" y="68834"/>
                    <a:pt x="795" y="108760"/>
                  </a:cubicBezTo>
                  <a:cubicBezTo>
                    <a:pt x="603" y="129650"/>
                    <a:pt x="0" y="178114"/>
                    <a:pt x="70361" y="201385"/>
                  </a:cubicBezTo>
                  <a:cubicBezTo>
                    <a:pt x="81704" y="205134"/>
                    <a:pt x="91988" y="207450"/>
                    <a:pt x="101199" y="208440"/>
                  </a:cubicBezTo>
                  <a:cubicBezTo>
                    <a:pt x="87034" y="185712"/>
                    <a:pt x="93298" y="147472"/>
                    <a:pt x="98084" y="120356"/>
                  </a:cubicBezTo>
                  <a:lnTo>
                    <a:pt x="98084" y="120356"/>
                  </a:lnTo>
                  <a:cubicBezTo>
                    <a:pt x="95039" y="122853"/>
                    <a:pt x="91693" y="125023"/>
                    <a:pt x="88403" y="127156"/>
                  </a:cubicBezTo>
                  <a:cubicBezTo>
                    <a:pt x="87088" y="128014"/>
                    <a:pt x="85789" y="128846"/>
                    <a:pt x="84538" y="129695"/>
                  </a:cubicBezTo>
                  <a:cubicBezTo>
                    <a:pt x="81968" y="131753"/>
                    <a:pt x="79516" y="133691"/>
                    <a:pt x="77123" y="135576"/>
                  </a:cubicBezTo>
                  <a:cubicBezTo>
                    <a:pt x="76306" y="136398"/>
                    <a:pt x="75537" y="137240"/>
                    <a:pt x="74876" y="138144"/>
                  </a:cubicBezTo>
                  <a:cubicBezTo>
                    <a:pt x="68422" y="146807"/>
                    <a:pt x="72854" y="157857"/>
                    <a:pt x="72903" y="157967"/>
                  </a:cubicBezTo>
                  <a:cubicBezTo>
                    <a:pt x="73583" y="159625"/>
                    <a:pt x="72800" y="161533"/>
                    <a:pt x="71141" y="162220"/>
                  </a:cubicBezTo>
                  <a:cubicBezTo>
                    <a:pt x="71067" y="162255"/>
                    <a:pt x="70991" y="162283"/>
                    <a:pt x="70911" y="162304"/>
                  </a:cubicBezTo>
                  <a:cubicBezTo>
                    <a:pt x="70570" y="162418"/>
                    <a:pt x="70221" y="162473"/>
                    <a:pt x="69879" y="162473"/>
                  </a:cubicBezTo>
                  <a:cubicBezTo>
                    <a:pt x="68602" y="162473"/>
                    <a:pt x="67400" y="161716"/>
                    <a:pt x="66880" y="160479"/>
                  </a:cubicBezTo>
                  <a:cubicBezTo>
                    <a:pt x="66709" y="160058"/>
                    <a:pt x="63769" y="152800"/>
                    <a:pt x="65274" y="144428"/>
                  </a:cubicBezTo>
                  <a:lnTo>
                    <a:pt x="65274" y="144428"/>
                  </a:lnTo>
                  <a:cubicBezTo>
                    <a:pt x="57373" y="149963"/>
                    <a:pt x="50002" y="154200"/>
                    <a:pt x="42375" y="156733"/>
                  </a:cubicBezTo>
                  <a:cubicBezTo>
                    <a:pt x="42033" y="156847"/>
                    <a:pt x="41686" y="156901"/>
                    <a:pt x="41345" y="156901"/>
                  </a:cubicBezTo>
                  <a:cubicBezTo>
                    <a:pt x="39979" y="156901"/>
                    <a:pt x="38706" y="156034"/>
                    <a:pt x="38255" y="154665"/>
                  </a:cubicBezTo>
                  <a:cubicBezTo>
                    <a:pt x="37687" y="152955"/>
                    <a:pt x="38613" y="151110"/>
                    <a:pt x="40321" y="150547"/>
                  </a:cubicBezTo>
                  <a:cubicBezTo>
                    <a:pt x="46834" y="148384"/>
                    <a:pt x="53264" y="144804"/>
                    <a:pt x="60180" y="140063"/>
                  </a:cubicBezTo>
                  <a:lnTo>
                    <a:pt x="60180" y="140063"/>
                  </a:lnTo>
                  <a:cubicBezTo>
                    <a:pt x="55117" y="141556"/>
                    <a:pt x="51358" y="142077"/>
                    <a:pt x="48543" y="142077"/>
                  </a:cubicBezTo>
                  <a:cubicBezTo>
                    <a:pt x="43767" y="142077"/>
                    <a:pt x="41712" y="140578"/>
                    <a:pt x="40627" y="139787"/>
                  </a:cubicBezTo>
                  <a:cubicBezTo>
                    <a:pt x="39174" y="138731"/>
                    <a:pt x="38854" y="136683"/>
                    <a:pt x="39913" y="135232"/>
                  </a:cubicBezTo>
                  <a:cubicBezTo>
                    <a:pt x="40553" y="134358"/>
                    <a:pt x="41547" y="133895"/>
                    <a:pt x="42554" y="133895"/>
                  </a:cubicBezTo>
                  <a:cubicBezTo>
                    <a:pt x="43221" y="133895"/>
                    <a:pt x="43894" y="134098"/>
                    <a:pt x="44474" y="134519"/>
                  </a:cubicBezTo>
                  <a:cubicBezTo>
                    <a:pt x="45025" y="134921"/>
                    <a:pt x="46270" y="135507"/>
                    <a:pt x="48820" y="135507"/>
                  </a:cubicBezTo>
                  <a:cubicBezTo>
                    <a:pt x="53598" y="135507"/>
                    <a:pt x="62957" y="133450"/>
                    <a:pt x="80919" y="124271"/>
                  </a:cubicBezTo>
                  <a:cubicBezTo>
                    <a:pt x="82224" y="123386"/>
                    <a:pt x="83553" y="122530"/>
                    <a:pt x="84857" y="121681"/>
                  </a:cubicBezTo>
                  <a:cubicBezTo>
                    <a:pt x="90981" y="117723"/>
                    <a:pt x="96744" y="113957"/>
                    <a:pt x="100150" y="108483"/>
                  </a:cubicBezTo>
                  <a:cubicBezTo>
                    <a:pt x="100699" y="105140"/>
                    <a:pt x="101153" y="102117"/>
                    <a:pt x="101433" y="99520"/>
                  </a:cubicBezTo>
                  <a:cubicBezTo>
                    <a:pt x="103676" y="78546"/>
                    <a:pt x="89481" y="62605"/>
                    <a:pt x="86406" y="59424"/>
                  </a:cubicBezTo>
                  <a:cubicBezTo>
                    <a:pt x="77898" y="57841"/>
                    <a:pt x="63904" y="51530"/>
                    <a:pt x="65125" y="37103"/>
                  </a:cubicBezTo>
                  <a:cubicBezTo>
                    <a:pt x="66187" y="24568"/>
                    <a:pt x="81636" y="16244"/>
                    <a:pt x="89086" y="12925"/>
                  </a:cubicBezTo>
                  <a:lnTo>
                    <a:pt x="80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274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3221700" y="812225"/>
            <a:ext cx="2700600" cy="212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412950" y="982175"/>
            <a:ext cx="2318100" cy="178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title"/>
          </p:nvPr>
        </p:nvSpPr>
        <p:spPr>
          <a:xfrm>
            <a:off x="1958550" y="3173625"/>
            <a:ext cx="5226900" cy="708300"/>
          </a:xfrm>
          <a:prstGeom prst="rect">
            <a:avLst/>
          </a:prstGeom>
        </p:spPr>
        <p:txBody>
          <a:bodyPr spcFirstLastPara="1" wrap="square" lIns="91425" tIns="91425" rIns="91425" bIns="91425" anchor="t" anchorCtr="0">
            <a:noAutofit/>
          </a:bodyPr>
          <a:lstStyle/>
          <a:p>
            <a:pPr lvl="0"/>
            <a:r>
              <a:rPr lang="en-US" dirty="0"/>
              <a:t>Overview</a:t>
            </a:r>
            <a:endParaRPr dirty="0"/>
          </a:p>
        </p:txBody>
      </p:sp>
      <p:sp>
        <p:nvSpPr>
          <p:cNvPr id="194" name="Google Shape;194;p30"/>
          <p:cNvSpPr txBox="1">
            <a:spLocks noGrp="1"/>
          </p:cNvSpPr>
          <p:nvPr>
            <p:ph type="title" idx="2"/>
          </p:nvPr>
        </p:nvSpPr>
        <p:spPr>
          <a:xfrm>
            <a:off x="1423950" y="991825"/>
            <a:ext cx="6296100" cy="16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195" name="Google Shape;195;p30"/>
          <p:cNvSpPr txBox="1">
            <a:spLocks noGrp="1"/>
          </p:cNvSpPr>
          <p:nvPr>
            <p:ph type="subTitle" idx="1"/>
          </p:nvPr>
        </p:nvSpPr>
        <p:spPr>
          <a:xfrm>
            <a:off x="2997600" y="3831125"/>
            <a:ext cx="3148800" cy="359700"/>
          </a:xfrm>
          <a:prstGeom prst="rect">
            <a:avLst/>
          </a:prstGeom>
        </p:spPr>
        <p:txBody>
          <a:bodyPr spcFirstLastPara="1" wrap="square" lIns="91425" tIns="91425" rIns="91425" bIns="91425" anchor="t" anchorCtr="0">
            <a:noAutofit/>
          </a:bodyPr>
          <a:lstStyle/>
          <a:p>
            <a:pPr marL="0" lvl="0" indent="0"/>
            <a:r>
              <a:rPr lang="en-US" dirty="0"/>
              <a:t>What is this project about?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1642166" y="246654"/>
            <a:ext cx="28080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OVERVIEW</a:t>
            </a:r>
            <a:endParaRPr dirty="0"/>
          </a:p>
        </p:txBody>
      </p:sp>
      <p:sp>
        <p:nvSpPr>
          <p:cNvPr id="201" name="Google Shape;201;p31"/>
          <p:cNvSpPr txBox="1">
            <a:spLocks noGrp="1"/>
          </p:cNvSpPr>
          <p:nvPr>
            <p:ph type="body" idx="1"/>
          </p:nvPr>
        </p:nvSpPr>
        <p:spPr>
          <a:xfrm>
            <a:off x="1577825" y="1364674"/>
            <a:ext cx="4113592" cy="1207076"/>
          </a:xfrm>
          <a:prstGeom prst="rect">
            <a:avLst/>
          </a:prstGeom>
        </p:spPr>
        <p:txBody>
          <a:bodyPr spcFirstLastPara="1" wrap="square" lIns="91425" tIns="91425" rIns="91425" bIns="91425" anchor="t" anchorCtr="0">
            <a:noAutofit/>
          </a:bodyPr>
          <a:lstStyle/>
          <a:p>
            <a:pPr marL="285750" indent="-285750">
              <a:buSzPts val="1100"/>
              <a:buFont typeface="Wingdings" panose="05000000000000000000" pitchFamily="2" charset="2"/>
              <a:buChar char="q"/>
            </a:pPr>
            <a:r>
              <a:rPr lang="en-US" dirty="0"/>
              <a:t>System consists of two parts/sides:</a:t>
            </a:r>
          </a:p>
          <a:p>
            <a:pPr marL="742950" lvl="1" indent="-285750">
              <a:buSzPts val="1100"/>
              <a:buFont typeface="Wingdings" panose="05000000000000000000" pitchFamily="2" charset="2"/>
              <a:buChar char="q"/>
            </a:pPr>
            <a:r>
              <a:rPr lang="en-US" dirty="0"/>
              <a:t>Embedded system on an STM32 chip</a:t>
            </a:r>
          </a:p>
          <a:p>
            <a:pPr marL="742950" lvl="1" indent="-285750">
              <a:buSzPts val="1100"/>
              <a:buFont typeface="Wingdings" panose="05000000000000000000" pitchFamily="2" charset="2"/>
              <a:buChar char="q"/>
            </a:pPr>
            <a:r>
              <a:rPr lang="en-US" dirty="0"/>
              <a:t>Desktop application</a:t>
            </a:r>
            <a:endParaRPr dirty="0"/>
          </a:p>
        </p:txBody>
      </p:sp>
      <p:sp>
        <p:nvSpPr>
          <p:cNvPr id="12" name="Google Shape;201;p31">
            <a:extLst>
              <a:ext uri="{FF2B5EF4-FFF2-40B4-BE49-F238E27FC236}">
                <a16:creationId xmlns:a16="http://schemas.microsoft.com/office/drawing/2014/main" id="{BE768BD2-9ABA-432F-9DC7-5765C3E60787}"/>
              </a:ext>
            </a:extLst>
          </p:cNvPr>
          <p:cNvSpPr txBox="1">
            <a:spLocks/>
          </p:cNvSpPr>
          <p:nvPr/>
        </p:nvSpPr>
        <p:spPr>
          <a:xfrm>
            <a:off x="1577825" y="906888"/>
            <a:ext cx="4113592" cy="418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buSzPts val="1100"/>
              <a:buFont typeface="Wingdings" panose="05000000000000000000" pitchFamily="2" charset="2"/>
              <a:buChar char="q"/>
            </a:pPr>
            <a:r>
              <a:rPr lang="en-US" b="1" dirty="0"/>
              <a:t>Description</a:t>
            </a:r>
            <a:r>
              <a:rPr lang="en-US" dirty="0"/>
              <a:t>: Real-time ECG Heart Monitor</a:t>
            </a:r>
          </a:p>
          <a:p>
            <a:pPr marL="0" indent="0">
              <a:buSzPts val="1100"/>
              <a:buNone/>
            </a:pPr>
            <a:r>
              <a:rPr lang="en-US" dirty="0"/>
              <a:t>	 </a:t>
            </a:r>
          </a:p>
        </p:txBody>
      </p:sp>
      <p:sp>
        <p:nvSpPr>
          <p:cNvPr id="13" name="Google Shape;201;p31">
            <a:extLst>
              <a:ext uri="{FF2B5EF4-FFF2-40B4-BE49-F238E27FC236}">
                <a16:creationId xmlns:a16="http://schemas.microsoft.com/office/drawing/2014/main" id="{EB2DBD5E-8942-48A3-ABF8-4331F8FA1729}"/>
              </a:ext>
            </a:extLst>
          </p:cNvPr>
          <p:cNvSpPr txBox="1">
            <a:spLocks/>
          </p:cNvSpPr>
          <p:nvPr/>
        </p:nvSpPr>
        <p:spPr>
          <a:xfrm>
            <a:off x="1642166" y="2886354"/>
            <a:ext cx="4113592" cy="1416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buSzPts val="1100"/>
              <a:buFont typeface="Wingdings" panose="05000000000000000000" pitchFamily="2" charset="2"/>
              <a:buChar char="q"/>
            </a:pPr>
            <a:r>
              <a:rPr lang="en-US" b="1" dirty="0">
                <a:solidFill>
                  <a:srgbClr val="002060"/>
                </a:solidFill>
              </a:rPr>
              <a:t>Hardware used:</a:t>
            </a:r>
          </a:p>
          <a:p>
            <a:pPr marL="742950" lvl="1" indent="-285750">
              <a:buSzPts val="1100"/>
              <a:buFont typeface="Wingdings" panose="05000000000000000000" pitchFamily="2" charset="2"/>
              <a:buChar char="q"/>
            </a:pPr>
            <a:r>
              <a:rPr lang="en-US" b="1" dirty="0">
                <a:solidFill>
                  <a:srgbClr val="002060"/>
                </a:solidFill>
              </a:rPr>
              <a:t>STM32F1 Black Pill microcontroller</a:t>
            </a:r>
          </a:p>
          <a:p>
            <a:pPr marL="742950" lvl="1" indent="-285750">
              <a:buSzPts val="1100"/>
              <a:buFont typeface="Wingdings" panose="05000000000000000000" pitchFamily="2" charset="2"/>
              <a:buChar char="q"/>
            </a:pPr>
            <a:r>
              <a:rPr lang="en-US" b="1" dirty="0">
                <a:solidFill>
                  <a:srgbClr val="002060"/>
                </a:solidFill>
              </a:rPr>
              <a:t>AD8232 ECG Sensor</a:t>
            </a:r>
          </a:p>
          <a:p>
            <a:pPr marL="742950" lvl="1" indent="-285750">
              <a:buSzPts val="1100"/>
              <a:buFont typeface="Wingdings" panose="05000000000000000000" pitchFamily="2" charset="2"/>
              <a:buChar char="q"/>
            </a:pPr>
            <a:endParaRPr lang="en-US" dirty="0">
              <a:solidFill>
                <a:srgbClr val="002060"/>
              </a:solidFill>
            </a:endParaRPr>
          </a:p>
          <a:p>
            <a:pPr marL="0" indent="0">
              <a:buSzPts val="1100"/>
              <a:buNone/>
            </a:pPr>
            <a:r>
              <a:rPr lang="en-US" dirty="0">
                <a:solidFill>
                  <a:srgbClr val="002060"/>
                </a:solidFill>
              </a:rPr>
              <a:t>	 </a:t>
            </a:r>
          </a:p>
        </p:txBody>
      </p:sp>
      <p:pic>
        <p:nvPicPr>
          <p:cNvPr id="1026" name="Picture 2" descr="Development boards | STM32-base project">
            <a:extLst>
              <a:ext uri="{FF2B5EF4-FFF2-40B4-BE49-F238E27FC236}">
                <a16:creationId xmlns:a16="http://schemas.microsoft.com/office/drawing/2014/main" id="{1021CDE2-859F-425E-A0D4-6679552FD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175" y="1290417"/>
            <a:ext cx="1921999" cy="12813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3357F30-A244-487D-A495-2C7AC705343E}"/>
              </a:ext>
            </a:extLst>
          </p:cNvPr>
          <p:cNvPicPr>
            <a:picLocks noChangeAspect="1"/>
          </p:cNvPicPr>
          <p:nvPr/>
        </p:nvPicPr>
        <p:blipFill>
          <a:blip r:embed="rId4"/>
          <a:stretch>
            <a:fillRect/>
          </a:stretch>
        </p:blipFill>
        <p:spPr>
          <a:xfrm>
            <a:off x="6978305" y="2886354"/>
            <a:ext cx="1548869" cy="1803210"/>
          </a:xfrm>
          <a:prstGeom prst="rect">
            <a:avLst/>
          </a:prstGeom>
        </p:spPr>
      </p:pic>
      <p:grpSp>
        <p:nvGrpSpPr>
          <p:cNvPr id="16" name="Google Shape;280;p35">
            <a:extLst>
              <a:ext uri="{FF2B5EF4-FFF2-40B4-BE49-F238E27FC236}">
                <a16:creationId xmlns:a16="http://schemas.microsoft.com/office/drawing/2014/main" id="{A0D438F6-EDD0-4D49-B103-CE7A4D11234E}"/>
              </a:ext>
            </a:extLst>
          </p:cNvPr>
          <p:cNvGrpSpPr/>
          <p:nvPr/>
        </p:nvGrpSpPr>
        <p:grpSpPr>
          <a:xfrm>
            <a:off x="7271073" y="246654"/>
            <a:ext cx="590202" cy="648558"/>
            <a:chOff x="1512200" y="238125"/>
            <a:chExt cx="4504600" cy="5237625"/>
          </a:xfrm>
        </p:grpSpPr>
        <p:sp>
          <p:nvSpPr>
            <p:cNvPr id="17" name="Google Shape;281;p35">
              <a:extLst>
                <a:ext uri="{FF2B5EF4-FFF2-40B4-BE49-F238E27FC236}">
                  <a16:creationId xmlns:a16="http://schemas.microsoft.com/office/drawing/2014/main" id="{9794C8DA-6D87-4810-A857-065123F3FDAF}"/>
                </a:ext>
              </a:extLst>
            </p:cNvPr>
            <p:cNvSpPr/>
            <p:nvPr/>
          </p:nvSpPr>
          <p:spPr>
            <a:xfrm>
              <a:off x="2414125" y="238125"/>
              <a:ext cx="1078500" cy="1223825"/>
            </a:xfrm>
            <a:custGeom>
              <a:avLst/>
              <a:gdLst/>
              <a:ahLst/>
              <a:cxnLst/>
              <a:rect l="l" t="t" r="r" b="b"/>
              <a:pathLst>
                <a:path w="43140" h="48953" extrusionOk="0">
                  <a:moveTo>
                    <a:pt x="33529" y="0"/>
                  </a:moveTo>
                  <a:cubicBezTo>
                    <a:pt x="31102" y="0"/>
                    <a:pt x="29664" y="512"/>
                    <a:pt x="29501" y="572"/>
                  </a:cubicBezTo>
                  <a:cubicBezTo>
                    <a:pt x="29060" y="750"/>
                    <a:pt x="28477" y="855"/>
                    <a:pt x="27907" y="855"/>
                  </a:cubicBezTo>
                  <a:cubicBezTo>
                    <a:pt x="27412" y="855"/>
                    <a:pt x="26927" y="775"/>
                    <a:pt x="26555" y="596"/>
                  </a:cubicBezTo>
                  <a:cubicBezTo>
                    <a:pt x="26542" y="590"/>
                    <a:pt x="26526" y="587"/>
                    <a:pt x="26506" y="587"/>
                  </a:cubicBezTo>
                  <a:cubicBezTo>
                    <a:pt x="25219" y="587"/>
                    <a:pt x="8365" y="12181"/>
                    <a:pt x="7738" y="12893"/>
                  </a:cubicBezTo>
                  <a:cubicBezTo>
                    <a:pt x="4160" y="16949"/>
                    <a:pt x="1723" y="21313"/>
                    <a:pt x="1" y="25838"/>
                  </a:cubicBezTo>
                  <a:cubicBezTo>
                    <a:pt x="1439" y="32244"/>
                    <a:pt x="3500" y="40437"/>
                    <a:pt x="6166" y="48455"/>
                  </a:cubicBezTo>
                  <a:cubicBezTo>
                    <a:pt x="7175" y="48597"/>
                    <a:pt x="8191" y="48753"/>
                    <a:pt x="9214" y="48953"/>
                  </a:cubicBezTo>
                  <a:cubicBezTo>
                    <a:pt x="9408" y="48807"/>
                    <a:pt x="9596" y="48669"/>
                    <a:pt x="9769" y="48550"/>
                  </a:cubicBezTo>
                  <a:cubicBezTo>
                    <a:pt x="10494" y="33492"/>
                    <a:pt x="17351" y="14620"/>
                    <a:pt x="43139" y="2331"/>
                  </a:cubicBezTo>
                  <a:cubicBezTo>
                    <a:pt x="39177" y="483"/>
                    <a:pt x="35886" y="0"/>
                    <a:pt x="33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2;p35">
              <a:extLst>
                <a:ext uri="{FF2B5EF4-FFF2-40B4-BE49-F238E27FC236}">
                  <a16:creationId xmlns:a16="http://schemas.microsoft.com/office/drawing/2014/main" id="{01A13FDE-131F-4E17-85D7-2ABB6A71AC37}"/>
                </a:ext>
              </a:extLst>
            </p:cNvPr>
            <p:cNvSpPr/>
            <p:nvPr/>
          </p:nvSpPr>
          <p:spPr>
            <a:xfrm>
              <a:off x="3863825" y="413950"/>
              <a:ext cx="1318250" cy="1221325"/>
            </a:xfrm>
            <a:custGeom>
              <a:avLst/>
              <a:gdLst/>
              <a:ahLst/>
              <a:cxnLst/>
              <a:rect l="l" t="t" r="r" b="b"/>
              <a:pathLst>
                <a:path w="52730" h="48853" extrusionOk="0">
                  <a:moveTo>
                    <a:pt x="30972" y="0"/>
                  </a:moveTo>
                  <a:lnTo>
                    <a:pt x="24479" y="4179"/>
                  </a:lnTo>
                  <a:lnTo>
                    <a:pt x="26157" y="6569"/>
                  </a:lnTo>
                  <a:cubicBezTo>
                    <a:pt x="26739" y="7398"/>
                    <a:pt x="26896" y="8462"/>
                    <a:pt x="26590" y="9436"/>
                  </a:cubicBezTo>
                  <a:cubicBezTo>
                    <a:pt x="26276" y="10401"/>
                    <a:pt x="25532" y="11169"/>
                    <a:pt x="24576" y="11516"/>
                  </a:cubicBezTo>
                  <a:cubicBezTo>
                    <a:pt x="18303" y="13748"/>
                    <a:pt x="1850" y="21731"/>
                    <a:pt x="1001" y="31713"/>
                  </a:cubicBezTo>
                  <a:cubicBezTo>
                    <a:pt x="1" y="43628"/>
                    <a:pt x="15015" y="46761"/>
                    <a:pt x="17557" y="47210"/>
                  </a:cubicBezTo>
                  <a:cubicBezTo>
                    <a:pt x="20560" y="46972"/>
                    <a:pt x="23473" y="46853"/>
                    <a:pt x="26296" y="46853"/>
                  </a:cubicBezTo>
                  <a:cubicBezTo>
                    <a:pt x="32978" y="46853"/>
                    <a:pt x="39154" y="47519"/>
                    <a:pt x="44824" y="48853"/>
                  </a:cubicBezTo>
                  <a:cubicBezTo>
                    <a:pt x="44472" y="38968"/>
                    <a:pt x="44962" y="26158"/>
                    <a:pt x="52729" y="19715"/>
                  </a:cubicBezTo>
                  <a:lnTo>
                    <a:pt x="48917" y="14900"/>
                  </a:lnTo>
                  <a:cubicBezTo>
                    <a:pt x="44649" y="17102"/>
                    <a:pt x="39050" y="20573"/>
                    <a:pt x="37174" y="23318"/>
                  </a:cubicBezTo>
                  <a:cubicBezTo>
                    <a:pt x="36551" y="24220"/>
                    <a:pt x="35532" y="24736"/>
                    <a:pt x="34476" y="24736"/>
                  </a:cubicBezTo>
                  <a:cubicBezTo>
                    <a:pt x="34187" y="24736"/>
                    <a:pt x="33894" y="24697"/>
                    <a:pt x="33606" y="24617"/>
                  </a:cubicBezTo>
                  <a:cubicBezTo>
                    <a:pt x="32256" y="24239"/>
                    <a:pt x="31298" y="23047"/>
                    <a:pt x="31219" y="21648"/>
                  </a:cubicBezTo>
                  <a:cubicBezTo>
                    <a:pt x="31156" y="20435"/>
                    <a:pt x="30785" y="10830"/>
                    <a:pt x="35025" y="4417"/>
                  </a:cubicBezTo>
                  <a:lnTo>
                    <a:pt x="309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3;p35">
              <a:extLst>
                <a:ext uri="{FF2B5EF4-FFF2-40B4-BE49-F238E27FC236}">
                  <a16:creationId xmlns:a16="http://schemas.microsoft.com/office/drawing/2014/main" id="{C911E796-0CEE-464E-8B5F-0E40E476234D}"/>
                </a:ext>
              </a:extLst>
            </p:cNvPr>
            <p:cNvSpPr/>
            <p:nvPr/>
          </p:nvSpPr>
          <p:spPr>
            <a:xfrm>
              <a:off x="1512200" y="1600500"/>
              <a:ext cx="970450" cy="1716000"/>
            </a:xfrm>
            <a:custGeom>
              <a:avLst/>
              <a:gdLst/>
              <a:ahLst/>
              <a:cxnLst/>
              <a:rect l="l" t="t" r="r" b="b"/>
              <a:pathLst>
                <a:path w="38818" h="68640" extrusionOk="0">
                  <a:moveTo>
                    <a:pt x="35398" y="0"/>
                  </a:moveTo>
                  <a:cubicBezTo>
                    <a:pt x="31341" y="0"/>
                    <a:pt x="27425" y="588"/>
                    <a:pt x="23805" y="1792"/>
                  </a:cubicBezTo>
                  <a:cubicBezTo>
                    <a:pt x="16028" y="4367"/>
                    <a:pt x="9962" y="9637"/>
                    <a:pt x="6260" y="17025"/>
                  </a:cubicBezTo>
                  <a:cubicBezTo>
                    <a:pt x="0" y="29487"/>
                    <a:pt x="10295" y="54069"/>
                    <a:pt x="18034" y="68639"/>
                  </a:cubicBezTo>
                  <a:cubicBezTo>
                    <a:pt x="17696" y="64020"/>
                    <a:pt x="17598" y="59470"/>
                    <a:pt x="17638" y="55036"/>
                  </a:cubicBezTo>
                  <a:cubicBezTo>
                    <a:pt x="17901" y="26342"/>
                    <a:pt x="30124" y="8931"/>
                    <a:pt x="38818" y="136"/>
                  </a:cubicBezTo>
                  <a:cubicBezTo>
                    <a:pt x="37669" y="46"/>
                    <a:pt x="36528" y="0"/>
                    <a:pt x="35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4;p35">
              <a:extLst>
                <a:ext uri="{FF2B5EF4-FFF2-40B4-BE49-F238E27FC236}">
                  <a16:creationId xmlns:a16="http://schemas.microsoft.com/office/drawing/2014/main" id="{0170946B-5985-4EDD-91F7-794E34733775}"/>
                </a:ext>
              </a:extLst>
            </p:cNvPr>
            <p:cNvSpPr/>
            <p:nvPr/>
          </p:nvSpPr>
          <p:spPr>
            <a:xfrm>
              <a:off x="4415625" y="1745150"/>
              <a:ext cx="1601175" cy="3720525"/>
            </a:xfrm>
            <a:custGeom>
              <a:avLst/>
              <a:gdLst/>
              <a:ahLst/>
              <a:cxnLst/>
              <a:rect l="l" t="t" r="r" b="b"/>
              <a:pathLst>
                <a:path w="64047" h="148821" extrusionOk="0">
                  <a:moveTo>
                    <a:pt x="4555" y="0"/>
                  </a:moveTo>
                  <a:cubicBezTo>
                    <a:pt x="3782" y="0"/>
                    <a:pt x="3001" y="9"/>
                    <a:pt x="2211" y="28"/>
                  </a:cubicBezTo>
                  <a:cubicBezTo>
                    <a:pt x="6672" y="5643"/>
                    <a:pt x="12964" y="15488"/>
                    <a:pt x="14902" y="28089"/>
                  </a:cubicBezTo>
                  <a:cubicBezTo>
                    <a:pt x="15421" y="30165"/>
                    <a:pt x="19973" y="46879"/>
                    <a:pt x="31967" y="50771"/>
                  </a:cubicBezTo>
                  <a:cubicBezTo>
                    <a:pt x="33295" y="51212"/>
                    <a:pt x="34623" y="51427"/>
                    <a:pt x="35923" y="51427"/>
                  </a:cubicBezTo>
                  <a:cubicBezTo>
                    <a:pt x="40841" y="51427"/>
                    <a:pt x="45371" y="48358"/>
                    <a:pt x="48103" y="42903"/>
                  </a:cubicBezTo>
                  <a:cubicBezTo>
                    <a:pt x="48673" y="41765"/>
                    <a:pt x="49826" y="41106"/>
                    <a:pt x="51023" y="41106"/>
                  </a:cubicBezTo>
                  <a:cubicBezTo>
                    <a:pt x="51516" y="41106"/>
                    <a:pt x="52015" y="41217"/>
                    <a:pt x="52486" y="41452"/>
                  </a:cubicBezTo>
                  <a:cubicBezTo>
                    <a:pt x="54092" y="42261"/>
                    <a:pt x="54739" y="44220"/>
                    <a:pt x="53932" y="45828"/>
                  </a:cubicBezTo>
                  <a:cubicBezTo>
                    <a:pt x="51585" y="50507"/>
                    <a:pt x="48153" y="53945"/>
                    <a:pt x="44190" y="55947"/>
                  </a:cubicBezTo>
                  <a:cubicBezTo>
                    <a:pt x="52222" y="63727"/>
                    <a:pt x="52548" y="78554"/>
                    <a:pt x="52562" y="79363"/>
                  </a:cubicBezTo>
                  <a:cubicBezTo>
                    <a:pt x="52582" y="80784"/>
                    <a:pt x="51677" y="82054"/>
                    <a:pt x="50327" y="82497"/>
                  </a:cubicBezTo>
                  <a:cubicBezTo>
                    <a:pt x="50012" y="82603"/>
                    <a:pt x="49684" y="82660"/>
                    <a:pt x="49351" y="82666"/>
                  </a:cubicBezTo>
                  <a:cubicBezTo>
                    <a:pt x="49337" y="82666"/>
                    <a:pt x="49323" y="82666"/>
                    <a:pt x="49309" y="82666"/>
                  </a:cubicBezTo>
                  <a:cubicBezTo>
                    <a:pt x="47531" y="82666"/>
                    <a:pt x="46066" y="81240"/>
                    <a:pt x="46041" y="79455"/>
                  </a:cubicBezTo>
                  <a:cubicBezTo>
                    <a:pt x="46041" y="79258"/>
                    <a:pt x="45583" y="59439"/>
                    <a:pt x="33987" y="57894"/>
                  </a:cubicBezTo>
                  <a:cubicBezTo>
                    <a:pt x="24869" y="56678"/>
                    <a:pt x="18752" y="50565"/>
                    <a:pt x="14799" y="44297"/>
                  </a:cubicBezTo>
                  <a:cubicBezTo>
                    <a:pt x="14528" y="46335"/>
                    <a:pt x="14187" y="48527"/>
                    <a:pt x="13792" y="50872"/>
                  </a:cubicBezTo>
                  <a:cubicBezTo>
                    <a:pt x="13786" y="50901"/>
                    <a:pt x="13781" y="50929"/>
                    <a:pt x="13779" y="50958"/>
                  </a:cubicBezTo>
                  <a:cubicBezTo>
                    <a:pt x="13307" y="53766"/>
                    <a:pt x="12785" y="56738"/>
                    <a:pt x="12216" y="59946"/>
                  </a:cubicBezTo>
                  <a:cubicBezTo>
                    <a:pt x="7273" y="87896"/>
                    <a:pt x="0" y="128419"/>
                    <a:pt x="17084" y="148436"/>
                  </a:cubicBezTo>
                  <a:cubicBezTo>
                    <a:pt x="20143" y="148489"/>
                    <a:pt x="23087" y="148821"/>
                    <a:pt x="25895" y="148821"/>
                  </a:cubicBezTo>
                  <a:cubicBezTo>
                    <a:pt x="30165" y="148821"/>
                    <a:pt x="34122" y="148053"/>
                    <a:pt x="37692" y="144362"/>
                  </a:cubicBezTo>
                  <a:lnTo>
                    <a:pt x="37700" y="144362"/>
                  </a:lnTo>
                  <a:cubicBezTo>
                    <a:pt x="53913" y="144362"/>
                    <a:pt x="62432" y="127009"/>
                    <a:pt x="63019" y="105267"/>
                  </a:cubicBezTo>
                  <a:cubicBezTo>
                    <a:pt x="64046" y="66714"/>
                    <a:pt x="63231" y="32082"/>
                    <a:pt x="43109" y="13035"/>
                  </a:cubicBezTo>
                  <a:cubicBezTo>
                    <a:pt x="33823" y="4240"/>
                    <a:pt x="21160" y="0"/>
                    <a:pt x="4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p35">
              <a:extLst>
                <a:ext uri="{FF2B5EF4-FFF2-40B4-BE49-F238E27FC236}">
                  <a16:creationId xmlns:a16="http://schemas.microsoft.com/office/drawing/2014/main" id="{6E49C970-D4B7-47B6-B794-276D6485B8B1}"/>
                </a:ext>
              </a:extLst>
            </p:cNvPr>
            <p:cNvSpPr/>
            <p:nvPr/>
          </p:nvSpPr>
          <p:spPr>
            <a:xfrm>
              <a:off x="2098200" y="264725"/>
              <a:ext cx="2591900" cy="5211025"/>
            </a:xfrm>
            <a:custGeom>
              <a:avLst/>
              <a:gdLst/>
              <a:ahLst/>
              <a:cxnLst/>
              <a:rect l="l" t="t" r="r" b="b"/>
              <a:pathLst>
                <a:path w="103676" h="208441" extrusionOk="0">
                  <a:moveTo>
                    <a:pt x="80019" y="0"/>
                  </a:moveTo>
                  <a:cubicBezTo>
                    <a:pt x="76397" y="791"/>
                    <a:pt x="72817" y="1773"/>
                    <a:pt x="69299" y="2940"/>
                  </a:cubicBezTo>
                  <a:cubicBezTo>
                    <a:pt x="51160" y="8962"/>
                    <a:pt x="29431" y="21907"/>
                    <a:pt x="28911" y="49427"/>
                  </a:cubicBezTo>
                  <a:cubicBezTo>
                    <a:pt x="28887" y="50539"/>
                    <a:pt x="28299" y="51563"/>
                    <a:pt x="27351" y="52143"/>
                  </a:cubicBezTo>
                  <a:cubicBezTo>
                    <a:pt x="26291" y="52800"/>
                    <a:pt x="1166" y="68834"/>
                    <a:pt x="795" y="108760"/>
                  </a:cubicBezTo>
                  <a:cubicBezTo>
                    <a:pt x="603" y="129650"/>
                    <a:pt x="0" y="178114"/>
                    <a:pt x="70361" y="201385"/>
                  </a:cubicBezTo>
                  <a:cubicBezTo>
                    <a:pt x="81704" y="205134"/>
                    <a:pt x="91988" y="207450"/>
                    <a:pt x="101199" y="208440"/>
                  </a:cubicBezTo>
                  <a:cubicBezTo>
                    <a:pt x="87034" y="185712"/>
                    <a:pt x="93298" y="147472"/>
                    <a:pt x="98084" y="120356"/>
                  </a:cubicBezTo>
                  <a:lnTo>
                    <a:pt x="98084" y="120356"/>
                  </a:lnTo>
                  <a:cubicBezTo>
                    <a:pt x="95039" y="122853"/>
                    <a:pt x="91693" y="125023"/>
                    <a:pt x="88403" y="127156"/>
                  </a:cubicBezTo>
                  <a:cubicBezTo>
                    <a:pt x="87088" y="128014"/>
                    <a:pt x="85789" y="128846"/>
                    <a:pt x="84538" y="129695"/>
                  </a:cubicBezTo>
                  <a:cubicBezTo>
                    <a:pt x="81968" y="131753"/>
                    <a:pt x="79516" y="133691"/>
                    <a:pt x="77123" y="135576"/>
                  </a:cubicBezTo>
                  <a:cubicBezTo>
                    <a:pt x="76306" y="136398"/>
                    <a:pt x="75537" y="137240"/>
                    <a:pt x="74876" y="138144"/>
                  </a:cubicBezTo>
                  <a:cubicBezTo>
                    <a:pt x="68422" y="146807"/>
                    <a:pt x="72854" y="157857"/>
                    <a:pt x="72903" y="157967"/>
                  </a:cubicBezTo>
                  <a:cubicBezTo>
                    <a:pt x="73583" y="159625"/>
                    <a:pt x="72800" y="161533"/>
                    <a:pt x="71141" y="162220"/>
                  </a:cubicBezTo>
                  <a:cubicBezTo>
                    <a:pt x="71067" y="162255"/>
                    <a:pt x="70991" y="162283"/>
                    <a:pt x="70911" y="162304"/>
                  </a:cubicBezTo>
                  <a:cubicBezTo>
                    <a:pt x="70570" y="162418"/>
                    <a:pt x="70221" y="162473"/>
                    <a:pt x="69879" y="162473"/>
                  </a:cubicBezTo>
                  <a:cubicBezTo>
                    <a:pt x="68602" y="162473"/>
                    <a:pt x="67400" y="161716"/>
                    <a:pt x="66880" y="160479"/>
                  </a:cubicBezTo>
                  <a:cubicBezTo>
                    <a:pt x="66709" y="160058"/>
                    <a:pt x="63769" y="152800"/>
                    <a:pt x="65274" y="144428"/>
                  </a:cubicBezTo>
                  <a:lnTo>
                    <a:pt x="65274" y="144428"/>
                  </a:lnTo>
                  <a:cubicBezTo>
                    <a:pt x="57373" y="149963"/>
                    <a:pt x="50002" y="154200"/>
                    <a:pt x="42375" y="156733"/>
                  </a:cubicBezTo>
                  <a:cubicBezTo>
                    <a:pt x="42033" y="156847"/>
                    <a:pt x="41686" y="156901"/>
                    <a:pt x="41345" y="156901"/>
                  </a:cubicBezTo>
                  <a:cubicBezTo>
                    <a:pt x="39979" y="156901"/>
                    <a:pt x="38706" y="156034"/>
                    <a:pt x="38255" y="154665"/>
                  </a:cubicBezTo>
                  <a:cubicBezTo>
                    <a:pt x="37687" y="152955"/>
                    <a:pt x="38613" y="151110"/>
                    <a:pt x="40321" y="150547"/>
                  </a:cubicBezTo>
                  <a:cubicBezTo>
                    <a:pt x="46834" y="148384"/>
                    <a:pt x="53264" y="144804"/>
                    <a:pt x="60180" y="140063"/>
                  </a:cubicBezTo>
                  <a:lnTo>
                    <a:pt x="60180" y="140063"/>
                  </a:lnTo>
                  <a:cubicBezTo>
                    <a:pt x="55117" y="141556"/>
                    <a:pt x="51358" y="142077"/>
                    <a:pt x="48543" y="142077"/>
                  </a:cubicBezTo>
                  <a:cubicBezTo>
                    <a:pt x="43767" y="142077"/>
                    <a:pt x="41712" y="140578"/>
                    <a:pt x="40627" y="139787"/>
                  </a:cubicBezTo>
                  <a:cubicBezTo>
                    <a:pt x="39174" y="138731"/>
                    <a:pt x="38854" y="136683"/>
                    <a:pt x="39913" y="135232"/>
                  </a:cubicBezTo>
                  <a:cubicBezTo>
                    <a:pt x="40553" y="134358"/>
                    <a:pt x="41547" y="133895"/>
                    <a:pt x="42554" y="133895"/>
                  </a:cubicBezTo>
                  <a:cubicBezTo>
                    <a:pt x="43221" y="133895"/>
                    <a:pt x="43894" y="134098"/>
                    <a:pt x="44474" y="134519"/>
                  </a:cubicBezTo>
                  <a:cubicBezTo>
                    <a:pt x="45025" y="134921"/>
                    <a:pt x="46270" y="135507"/>
                    <a:pt x="48820" y="135507"/>
                  </a:cubicBezTo>
                  <a:cubicBezTo>
                    <a:pt x="53598" y="135507"/>
                    <a:pt x="62957" y="133450"/>
                    <a:pt x="80919" y="124271"/>
                  </a:cubicBezTo>
                  <a:cubicBezTo>
                    <a:pt x="82224" y="123386"/>
                    <a:pt x="83553" y="122530"/>
                    <a:pt x="84857" y="121681"/>
                  </a:cubicBezTo>
                  <a:cubicBezTo>
                    <a:pt x="90981" y="117723"/>
                    <a:pt x="96744" y="113957"/>
                    <a:pt x="100150" y="108483"/>
                  </a:cubicBezTo>
                  <a:cubicBezTo>
                    <a:pt x="100699" y="105140"/>
                    <a:pt x="101153" y="102117"/>
                    <a:pt x="101433" y="99520"/>
                  </a:cubicBezTo>
                  <a:cubicBezTo>
                    <a:pt x="103676" y="78546"/>
                    <a:pt x="89481" y="62605"/>
                    <a:pt x="86406" y="59424"/>
                  </a:cubicBezTo>
                  <a:cubicBezTo>
                    <a:pt x="77898" y="57841"/>
                    <a:pt x="63904" y="51530"/>
                    <a:pt x="65125" y="37103"/>
                  </a:cubicBezTo>
                  <a:cubicBezTo>
                    <a:pt x="66187" y="24568"/>
                    <a:pt x="81636" y="16244"/>
                    <a:pt x="89086" y="12925"/>
                  </a:cubicBezTo>
                  <a:lnTo>
                    <a:pt x="80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1642166" y="246654"/>
            <a:ext cx="2808000" cy="5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OVERVIEW (cont.)</a:t>
            </a:r>
            <a:endParaRPr dirty="0"/>
          </a:p>
        </p:txBody>
      </p:sp>
      <p:sp>
        <p:nvSpPr>
          <p:cNvPr id="201" name="Google Shape;201;p31"/>
          <p:cNvSpPr txBox="1">
            <a:spLocks noGrp="1"/>
          </p:cNvSpPr>
          <p:nvPr>
            <p:ph type="body" idx="1"/>
          </p:nvPr>
        </p:nvSpPr>
        <p:spPr>
          <a:xfrm>
            <a:off x="1577824" y="2236400"/>
            <a:ext cx="4702473" cy="1207076"/>
          </a:xfrm>
          <a:prstGeom prst="rect">
            <a:avLst/>
          </a:prstGeom>
        </p:spPr>
        <p:txBody>
          <a:bodyPr spcFirstLastPara="1" wrap="square" lIns="91425" tIns="91425" rIns="91425" bIns="91425" anchor="t" anchorCtr="0">
            <a:noAutofit/>
          </a:bodyPr>
          <a:lstStyle/>
          <a:p>
            <a:pPr marL="285750" indent="-285750">
              <a:buSzPts val="1100"/>
              <a:buFont typeface="Wingdings" panose="05000000000000000000" pitchFamily="2" charset="2"/>
              <a:buChar char="q"/>
            </a:pPr>
            <a:r>
              <a:rPr lang="en-US" b="1" dirty="0"/>
              <a:t>Development software used</a:t>
            </a:r>
            <a:r>
              <a:rPr lang="en-US" dirty="0"/>
              <a:t>:</a:t>
            </a:r>
          </a:p>
          <a:p>
            <a:pPr marL="742950" lvl="1" indent="-285750">
              <a:buSzPts val="1100"/>
              <a:buFont typeface="Wingdings" panose="05000000000000000000" pitchFamily="2" charset="2"/>
              <a:buChar char="q"/>
            </a:pPr>
            <a:r>
              <a:rPr lang="en-US" b="1" dirty="0"/>
              <a:t>Black Pill app: </a:t>
            </a:r>
            <a:r>
              <a:rPr lang="en-US" dirty="0"/>
              <a:t>Keil </a:t>
            </a:r>
            <a:r>
              <a:rPr lang="en-US" dirty="0" err="1"/>
              <a:t>uVision</a:t>
            </a:r>
            <a:r>
              <a:rPr lang="en-US" dirty="0"/>
              <a:t> IDE + </a:t>
            </a:r>
            <a:r>
              <a:rPr lang="en-US" dirty="0" err="1"/>
              <a:t>CubeMX</a:t>
            </a:r>
            <a:endParaRPr lang="en-US" dirty="0"/>
          </a:p>
          <a:p>
            <a:pPr marL="742950" lvl="1" indent="-285750">
              <a:buSzPts val="1100"/>
              <a:buFont typeface="Wingdings" panose="05000000000000000000" pitchFamily="2" charset="2"/>
              <a:buChar char="q"/>
            </a:pPr>
            <a:r>
              <a:rPr lang="en-US" b="1" dirty="0"/>
              <a:t>PC app: </a:t>
            </a:r>
            <a:r>
              <a:rPr lang="en-US" dirty="0" err="1"/>
              <a:t>pySerial</a:t>
            </a:r>
            <a:r>
              <a:rPr lang="en-US" dirty="0"/>
              <a:t> + matplotlib + </a:t>
            </a:r>
            <a:r>
              <a:rPr lang="en-US" dirty="0" err="1"/>
              <a:t>pySimpleGUI</a:t>
            </a:r>
            <a:endParaRPr b="1" dirty="0"/>
          </a:p>
        </p:txBody>
      </p:sp>
      <p:sp>
        <p:nvSpPr>
          <p:cNvPr id="12" name="Google Shape;201;p31">
            <a:extLst>
              <a:ext uri="{FF2B5EF4-FFF2-40B4-BE49-F238E27FC236}">
                <a16:creationId xmlns:a16="http://schemas.microsoft.com/office/drawing/2014/main" id="{BE768BD2-9ABA-432F-9DC7-5765C3E60787}"/>
              </a:ext>
            </a:extLst>
          </p:cNvPr>
          <p:cNvSpPr txBox="1">
            <a:spLocks/>
          </p:cNvSpPr>
          <p:nvPr/>
        </p:nvSpPr>
        <p:spPr>
          <a:xfrm>
            <a:off x="1577825" y="906888"/>
            <a:ext cx="4113592" cy="132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buSzPts val="1100"/>
              <a:buFont typeface="Wingdings" panose="05000000000000000000" pitchFamily="2" charset="2"/>
              <a:buChar char="q"/>
            </a:pPr>
            <a:r>
              <a:rPr lang="en-US" b="1" dirty="0"/>
              <a:t>Programming languages used</a:t>
            </a:r>
            <a:r>
              <a:rPr lang="en-US" dirty="0"/>
              <a:t>:</a:t>
            </a:r>
          </a:p>
          <a:p>
            <a:pPr marL="742950" lvl="1" indent="-285750">
              <a:buSzPts val="1100"/>
              <a:buFont typeface="Wingdings" panose="05000000000000000000" pitchFamily="2" charset="2"/>
              <a:buChar char="q"/>
            </a:pPr>
            <a:r>
              <a:rPr lang="en-US" b="1" dirty="0"/>
              <a:t>Black Pill app: </a:t>
            </a:r>
            <a:r>
              <a:rPr lang="en-US" dirty="0"/>
              <a:t>developed in C</a:t>
            </a:r>
          </a:p>
          <a:p>
            <a:pPr marL="742950" lvl="1" indent="-285750">
              <a:buSzPts val="1100"/>
              <a:buFont typeface="Wingdings" panose="05000000000000000000" pitchFamily="2" charset="2"/>
              <a:buChar char="q"/>
            </a:pPr>
            <a:r>
              <a:rPr lang="en-US" b="1" dirty="0"/>
              <a:t>PC app: </a:t>
            </a:r>
            <a:r>
              <a:rPr lang="en-US" dirty="0"/>
              <a:t>developed using Python 3.8.2</a:t>
            </a:r>
          </a:p>
          <a:p>
            <a:pPr marL="0" indent="0">
              <a:buSzPts val="1100"/>
              <a:buNone/>
            </a:pPr>
            <a:r>
              <a:rPr lang="en-US" dirty="0"/>
              <a:t>	 </a:t>
            </a:r>
          </a:p>
        </p:txBody>
      </p:sp>
      <p:pic>
        <p:nvPicPr>
          <p:cNvPr id="2" name="Picture 1">
            <a:extLst>
              <a:ext uri="{FF2B5EF4-FFF2-40B4-BE49-F238E27FC236}">
                <a16:creationId xmlns:a16="http://schemas.microsoft.com/office/drawing/2014/main" id="{DF6A04C4-37F6-4159-A513-5ADC1CA7A2A3}"/>
              </a:ext>
            </a:extLst>
          </p:cNvPr>
          <p:cNvPicPr>
            <a:picLocks noChangeAspect="1"/>
          </p:cNvPicPr>
          <p:nvPr/>
        </p:nvPicPr>
        <p:blipFill>
          <a:blip r:embed="rId3"/>
          <a:stretch>
            <a:fillRect/>
          </a:stretch>
        </p:blipFill>
        <p:spPr>
          <a:xfrm>
            <a:off x="5918126" y="86140"/>
            <a:ext cx="3006602" cy="1207076"/>
          </a:xfrm>
          <a:prstGeom prst="rect">
            <a:avLst/>
          </a:prstGeom>
        </p:spPr>
      </p:pic>
      <p:pic>
        <p:nvPicPr>
          <p:cNvPr id="2052" name="Picture 4" descr="STM32F103 LL Tutorial 1 - Software Tools Installation | Hands-On ...">
            <a:extLst>
              <a:ext uri="{FF2B5EF4-FFF2-40B4-BE49-F238E27FC236}">
                <a16:creationId xmlns:a16="http://schemas.microsoft.com/office/drawing/2014/main" id="{3833396B-F57A-490E-918D-E4A081A66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098" y="1571644"/>
            <a:ext cx="1701185" cy="1486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does the Python logo stand for? - Quora">
            <a:extLst>
              <a:ext uri="{FF2B5EF4-FFF2-40B4-BE49-F238E27FC236}">
                <a16:creationId xmlns:a16="http://schemas.microsoft.com/office/drawing/2014/main" id="{23A05759-B4E3-4C5A-A27C-D1EA82958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8257" y="3443476"/>
            <a:ext cx="1452866" cy="139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34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3221700" y="812225"/>
            <a:ext cx="2700600" cy="212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412950" y="982175"/>
            <a:ext cx="2318100" cy="178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title"/>
          </p:nvPr>
        </p:nvSpPr>
        <p:spPr>
          <a:xfrm>
            <a:off x="1297173" y="3105275"/>
            <a:ext cx="6804837" cy="708300"/>
          </a:xfrm>
          <a:prstGeom prst="rect">
            <a:avLst/>
          </a:prstGeom>
        </p:spPr>
        <p:txBody>
          <a:bodyPr spcFirstLastPara="1" wrap="square" lIns="91425" tIns="91425" rIns="91425" bIns="91425" anchor="t" anchorCtr="0">
            <a:noAutofit/>
          </a:bodyPr>
          <a:lstStyle/>
          <a:p>
            <a:pPr lvl="0"/>
            <a:r>
              <a:rPr lang="en-US" dirty="0"/>
              <a:t>Features</a:t>
            </a:r>
            <a:r>
              <a:rPr lang="en-US" b="1" dirty="0">
                <a:latin typeface="Cambria" panose="02040503050406030204" pitchFamily="18" charset="0"/>
                <a:ea typeface="Cambria" panose="02040503050406030204" pitchFamily="18" charset="0"/>
              </a:rPr>
              <a:t> &amp; </a:t>
            </a:r>
            <a:r>
              <a:rPr lang="en-US" dirty="0"/>
              <a:t>User Guide</a:t>
            </a:r>
          </a:p>
        </p:txBody>
      </p:sp>
      <p:sp>
        <p:nvSpPr>
          <p:cNvPr id="194" name="Google Shape;194;p30"/>
          <p:cNvSpPr txBox="1">
            <a:spLocks noGrp="1"/>
          </p:cNvSpPr>
          <p:nvPr>
            <p:ph type="title" idx="2"/>
          </p:nvPr>
        </p:nvSpPr>
        <p:spPr>
          <a:xfrm>
            <a:off x="1423950" y="991825"/>
            <a:ext cx="6296100" cy="16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95" name="Google Shape;195;p30"/>
          <p:cNvSpPr txBox="1">
            <a:spLocks noGrp="1"/>
          </p:cNvSpPr>
          <p:nvPr>
            <p:ph type="subTitle" idx="1"/>
          </p:nvPr>
        </p:nvSpPr>
        <p:spPr>
          <a:xfrm>
            <a:off x="2399023" y="3827783"/>
            <a:ext cx="4601135" cy="359700"/>
          </a:xfrm>
          <a:prstGeom prst="rect">
            <a:avLst/>
          </a:prstGeom>
        </p:spPr>
        <p:txBody>
          <a:bodyPr spcFirstLastPara="1" wrap="square" lIns="91425" tIns="91425" rIns="91425" bIns="91425" anchor="t" anchorCtr="0">
            <a:noAutofit/>
          </a:bodyPr>
          <a:lstStyle/>
          <a:p>
            <a:pPr marL="0" lvl="0" indent="0"/>
            <a:r>
              <a:rPr lang="en-US" dirty="0"/>
              <a:t>System functionalities and how to use them</a:t>
            </a:r>
          </a:p>
        </p:txBody>
      </p:sp>
    </p:spTree>
    <p:extLst>
      <p:ext uri="{BB962C8B-B14F-4D97-AF65-F5344CB8AC3E}">
        <p14:creationId xmlns:p14="http://schemas.microsoft.com/office/powerpoint/2010/main" val="47420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1068300" y="313350"/>
            <a:ext cx="7007400" cy="572700"/>
          </a:xfrm>
          <a:prstGeom prst="rect">
            <a:avLst/>
          </a:prstGeom>
        </p:spPr>
        <p:txBody>
          <a:bodyPr spcFirstLastPara="1" wrap="square" lIns="91425" tIns="91425" rIns="91425" bIns="91425" anchor="t" anchorCtr="0">
            <a:noAutofit/>
          </a:bodyPr>
          <a:lstStyle/>
          <a:p>
            <a:pPr lvl="0"/>
            <a:r>
              <a:rPr lang="en-US" dirty="0"/>
              <a:t>Features</a:t>
            </a:r>
            <a:endParaRPr dirty="0"/>
          </a:p>
        </p:txBody>
      </p:sp>
      <p:sp>
        <p:nvSpPr>
          <p:cNvPr id="210" name="Google Shape;210;p32"/>
          <p:cNvSpPr txBox="1">
            <a:spLocks noGrp="1"/>
          </p:cNvSpPr>
          <p:nvPr>
            <p:ph type="title" idx="2"/>
          </p:nvPr>
        </p:nvSpPr>
        <p:spPr>
          <a:xfrm>
            <a:off x="792975" y="3140950"/>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ECG Data Plotting &amp; HR Calculation</a:t>
            </a:r>
            <a:endParaRPr dirty="0"/>
          </a:p>
        </p:txBody>
      </p:sp>
      <p:sp>
        <p:nvSpPr>
          <p:cNvPr id="211" name="Google Shape;211;p32"/>
          <p:cNvSpPr txBox="1">
            <a:spLocks noGrp="1"/>
          </p:cNvSpPr>
          <p:nvPr>
            <p:ph type="subTitle" idx="1"/>
          </p:nvPr>
        </p:nvSpPr>
        <p:spPr>
          <a:xfrm>
            <a:off x="792975" y="3698450"/>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Heart beat ECG data is sampled and plotted in real-time</a:t>
            </a:r>
            <a:endParaRPr dirty="0"/>
          </a:p>
        </p:txBody>
      </p:sp>
      <p:sp>
        <p:nvSpPr>
          <p:cNvPr id="212" name="Google Shape;212;p32"/>
          <p:cNvSpPr txBox="1">
            <a:spLocks noGrp="1"/>
          </p:cNvSpPr>
          <p:nvPr>
            <p:ph type="title" idx="3"/>
          </p:nvPr>
        </p:nvSpPr>
        <p:spPr>
          <a:xfrm>
            <a:off x="3525014" y="2959516"/>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Sampling Rate Control</a:t>
            </a:r>
            <a:endParaRPr dirty="0"/>
          </a:p>
        </p:txBody>
      </p:sp>
      <p:sp>
        <p:nvSpPr>
          <p:cNvPr id="213" name="Google Shape;213;p32"/>
          <p:cNvSpPr txBox="1">
            <a:spLocks noGrp="1"/>
          </p:cNvSpPr>
          <p:nvPr>
            <p:ph type="subTitle" idx="4"/>
          </p:nvPr>
        </p:nvSpPr>
        <p:spPr>
          <a:xfrm>
            <a:off x="3515250" y="3698450"/>
            <a:ext cx="2113500" cy="7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can control the ECG sampling rate </a:t>
            </a:r>
          </a:p>
          <a:p>
            <a:pPr marL="0" lvl="0" indent="0" algn="ctr" rtl="0">
              <a:spcBef>
                <a:spcPts val="0"/>
              </a:spcBef>
              <a:spcAft>
                <a:spcPts val="0"/>
              </a:spcAft>
              <a:buNone/>
            </a:pPr>
            <a:r>
              <a:rPr lang="en-US" dirty="0"/>
              <a:t>(1 – 1000 SPS)</a:t>
            </a:r>
            <a:endParaRPr dirty="0"/>
          </a:p>
        </p:txBody>
      </p:sp>
      <p:sp>
        <p:nvSpPr>
          <p:cNvPr id="214" name="Google Shape;214;p32"/>
          <p:cNvSpPr txBox="1">
            <a:spLocks noGrp="1"/>
          </p:cNvSpPr>
          <p:nvPr>
            <p:ph type="title" idx="5"/>
          </p:nvPr>
        </p:nvSpPr>
        <p:spPr>
          <a:xfrm>
            <a:off x="6237525" y="3182570"/>
            <a:ext cx="2113500" cy="6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Baud Rate Control &amp; Port Selection </a:t>
            </a:r>
            <a:endParaRPr dirty="0"/>
          </a:p>
        </p:txBody>
      </p:sp>
      <p:sp>
        <p:nvSpPr>
          <p:cNvPr id="215" name="Google Shape;215;p32"/>
          <p:cNvSpPr txBox="1">
            <a:spLocks noGrp="1"/>
          </p:cNvSpPr>
          <p:nvPr>
            <p:ph type="subTitle" idx="6"/>
          </p:nvPr>
        </p:nvSpPr>
        <p:spPr>
          <a:xfrm>
            <a:off x="6237525" y="3698450"/>
            <a:ext cx="2113500" cy="10460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Initially, the user can select which port to bind to, and with what baud rate</a:t>
            </a:r>
            <a:endParaRPr dirty="0"/>
          </a:p>
        </p:txBody>
      </p:sp>
      <p:grpSp>
        <p:nvGrpSpPr>
          <p:cNvPr id="216" name="Google Shape;216;p32"/>
          <p:cNvGrpSpPr/>
          <p:nvPr/>
        </p:nvGrpSpPr>
        <p:grpSpPr>
          <a:xfrm>
            <a:off x="1283138" y="1596269"/>
            <a:ext cx="1133172" cy="1133172"/>
            <a:chOff x="1436200" y="1457925"/>
            <a:chExt cx="983400" cy="983400"/>
          </a:xfrm>
        </p:grpSpPr>
        <p:sp>
          <p:nvSpPr>
            <p:cNvPr id="217" name="Google Shape;217;p32"/>
            <p:cNvSpPr/>
            <p:nvPr/>
          </p:nvSpPr>
          <p:spPr>
            <a:xfrm>
              <a:off x="1436200" y="1457925"/>
              <a:ext cx="983400" cy="98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557850" y="1579575"/>
              <a:ext cx="740100" cy="740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2"/>
          <p:cNvGrpSpPr/>
          <p:nvPr/>
        </p:nvGrpSpPr>
        <p:grpSpPr>
          <a:xfrm>
            <a:off x="4005413" y="1596269"/>
            <a:ext cx="1133172" cy="1133172"/>
            <a:chOff x="1436200" y="1457925"/>
            <a:chExt cx="983400" cy="983400"/>
          </a:xfrm>
        </p:grpSpPr>
        <p:sp>
          <p:nvSpPr>
            <p:cNvPr id="220" name="Google Shape;220;p32"/>
            <p:cNvSpPr/>
            <p:nvPr/>
          </p:nvSpPr>
          <p:spPr>
            <a:xfrm>
              <a:off x="1436200" y="1457925"/>
              <a:ext cx="983400" cy="98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1557850" y="1579575"/>
              <a:ext cx="740100" cy="740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32"/>
          <p:cNvGrpSpPr/>
          <p:nvPr/>
        </p:nvGrpSpPr>
        <p:grpSpPr>
          <a:xfrm>
            <a:off x="6727688" y="1596269"/>
            <a:ext cx="1133172" cy="1133172"/>
            <a:chOff x="1436200" y="1457925"/>
            <a:chExt cx="983400" cy="983400"/>
          </a:xfrm>
        </p:grpSpPr>
        <p:sp>
          <p:nvSpPr>
            <p:cNvPr id="223" name="Google Shape;223;p32"/>
            <p:cNvSpPr/>
            <p:nvPr/>
          </p:nvSpPr>
          <p:spPr>
            <a:xfrm>
              <a:off x="1436200" y="1457925"/>
              <a:ext cx="983400" cy="98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1557850" y="1579575"/>
              <a:ext cx="740100" cy="740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1647584" y="1987384"/>
            <a:ext cx="404296" cy="350941"/>
            <a:chOff x="-28462125" y="3199700"/>
            <a:chExt cx="298550" cy="259150"/>
          </a:xfrm>
        </p:grpSpPr>
        <p:sp>
          <p:nvSpPr>
            <p:cNvPr id="226" name="Google Shape;226;p3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311;p69">
            <a:extLst>
              <a:ext uri="{FF2B5EF4-FFF2-40B4-BE49-F238E27FC236}">
                <a16:creationId xmlns:a16="http://schemas.microsoft.com/office/drawing/2014/main" id="{6908C5C1-6A03-49E6-A174-094138048ED9}"/>
              </a:ext>
            </a:extLst>
          </p:cNvPr>
          <p:cNvGrpSpPr/>
          <p:nvPr/>
        </p:nvGrpSpPr>
        <p:grpSpPr>
          <a:xfrm>
            <a:off x="4397904" y="1998969"/>
            <a:ext cx="348188" cy="349133"/>
            <a:chOff x="1674750" y="3254050"/>
            <a:chExt cx="294575" cy="295375"/>
          </a:xfrm>
        </p:grpSpPr>
        <p:sp>
          <p:nvSpPr>
            <p:cNvPr id="36" name="Google Shape;8312;p69">
              <a:extLst>
                <a:ext uri="{FF2B5EF4-FFF2-40B4-BE49-F238E27FC236}">
                  <a16:creationId xmlns:a16="http://schemas.microsoft.com/office/drawing/2014/main" id="{AFB44C51-D3E0-47A2-8793-64B822ED297A}"/>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13;p69">
              <a:extLst>
                <a:ext uri="{FF2B5EF4-FFF2-40B4-BE49-F238E27FC236}">
                  <a16:creationId xmlns:a16="http://schemas.microsoft.com/office/drawing/2014/main" id="{F748A02C-E2B7-4CF0-A218-45DF4AABCB60}"/>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4;p69">
              <a:extLst>
                <a:ext uri="{FF2B5EF4-FFF2-40B4-BE49-F238E27FC236}">
                  <a16:creationId xmlns:a16="http://schemas.microsoft.com/office/drawing/2014/main" id="{6F1E09C9-CAC3-47BB-8273-CBF00D620047}"/>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489;p70">
            <a:extLst>
              <a:ext uri="{FF2B5EF4-FFF2-40B4-BE49-F238E27FC236}">
                <a16:creationId xmlns:a16="http://schemas.microsoft.com/office/drawing/2014/main" id="{D52EA800-7CEC-4696-BC69-18F48315C605}"/>
              </a:ext>
            </a:extLst>
          </p:cNvPr>
          <p:cNvGrpSpPr/>
          <p:nvPr/>
        </p:nvGrpSpPr>
        <p:grpSpPr>
          <a:xfrm>
            <a:off x="7117450" y="1989430"/>
            <a:ext cx="353645" cy="353645"/>
            <a:chOff x="-35481425" y="3202075"/>
            <a:chExt cx="291450" cy="291450"/>
          </a:xfrm>
          <a:solidFill>
            <a:schemeClr val="bg1"/>
          </a:solidFill>
        </p:grpSpPr>
        <p:sp>
          <p:nvSpPr>
            <p:cNvPr id="40" name="Google Shape;8490;p70">
              <a:extLst>
                <a:ext uri="{FF2B5EF4-FFF2-40B4-BE49-F238E27FC236}">
                  <a16:creationId xmlns:a16="http://schemas.microsoft.com/office/drawing/2014/main" id="{19E29218-E97C-4845-8D9B-C1FB562A9FB0}"/>
                </a:ext>
              </a:extLst>
            </p:cNvPr>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91;p70">
              <a:extLst>
                <a:ext uri="{FF2B5EF4-FFF2-40B4-BE49-F238E27FC236}">
                  <a16:creationId xmlns:a16="http://schemas.microsoft.com/office/drawing/2014/main" id="{F4A5DFD0-00A4-4B46-A464-BE98CDB3F1BE}"/>
                </a:ext>
              </a:extLst>
            </p:cNvPr>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92;p70">
              <a:extLst>
                <a:ext uri="{FF2B5EF4-FFF2-40B4-BE49-F238E27FC236}">
                  <a16:creationId xmlns:a16="http://schemas.microsoft.com/office/drawing/2014/main" id="{8173BCBE-2246-43E9-9AAC-5B6C78F7BF3D}"/>
                </a:ext>
              </a:extLst>
            </p:cNvPr>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93;p70">
              <a:extLst>
                <a:ext uri="{FF2B5EF4-FFF2-40B4-BE49-F238E27FC236}">
                  <a16:creationId xmlns:a16="http://schemas.microsoft.com/office/drawing/2014/main" id="{7C73019F-5916-403D-957E-7175D82FC863}"/>
                </a:ext>
              </a:extLst>
            </p:cNvPr>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94;p70">
              <a:extLst>
                <a:ext uri="{FF2B5EF4-FFF2-40B4-BE49-F238E27FC236}">
                  <a16:creationId xmlns:a16="http://schemas.microsoft.com/office/drawing/2014/main" id="{3F85A288-556D-4588-BA68-DA21EAE351F5}"/>
                </a:ext>
              </a:extLst>
            </p:cNvPr>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95;p70">
              <a:extLst>
                <a:ext uri="{FF2B5EF4-FFF2-40B4-BE49-F238E27FC236}">
                  <a16:creationId xmlns:a16="http://schemas.microsoft.com/office/drawing/2014/main" id="{6F953062-A780-4846-B0A1-1B4C142A1D67}"/>
                </a:ext>
              </a:extLst>
            </p:cNvPr>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96;p70">
              <a:extLst>
                <a:ext uri="{FF2B5EF4-FFF2-40B4-BE49-F238E27FC236}">
                  <a16:creationId xmlns:a16="http://schemas.microsoft.com/office/drawing/2014/main" id="{1D059FF9-BA01-4B96-8FDD-E992E7093E62}"/>
                </a:ext>
              </a:extLst>
            </p:cNvPr>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D4377427-D6C4-4538-A926-1B3DCCB01FB6}"/>
              </a:ext>
            </a:extLst>
          </p:cNvPr>
          <p:cNvGrpSpPr/>
          <p:nvPr/>
        </p:nvGrpSpPr>
        <p:grpSpPr>
          <a:xfrm rot="5400000">
            <a:off x="4459125" y="-635639"/>
            <a:ext cx="291000" cy="3396300"/>
            <a:chOff x="5958898" y="1224596"/>
            <a:chExt cx="291000" cy="3396300"/>
          </a:xfrm>
        </p:grpSpPr>
        <p:cxnSp>
          <p:nvCxnSpPr>
            <p:cNvPr id="47" name="Google Shape;251;p33">
              <a:extLst>
                <a:ext uri="{FF2B5EF4-FFF2-40B4-BE49-F238E27FC236}">
                  <a16:creationId xmlns:a16="http://schemas.microsoft.com/office/drawing/2014/main" id="{579FF731-9CB0-4EF2-8493-16D1417C9493}"/>
                </a:ext>
              </a:extLst>
            </p:cNvPr>
            <p:cNvCxnSpPr>
              <a:cxnSpLocks/>
            </p:cNvCxnSpPr>
            <p:nvPr/>
          </p:nvCxnSpPr>
          <p:spPr>
            <a:xfrm>
              <a:off x="6104392" y="1224596"/>
              <a:ext cx="0" cy="3396300"/>
            </a:xfrm>
            <a:prstGeom prst="straightConnector1">
              <a:avLst/>
            </a:prstGeom>
            <a:noFill/>
            <a:ln w="76200" cap="flat" cmpd="sng">
              <a:solidFill>
                <a:schemeClr val="accent1"/>
              </a:solidFill>
              <a:prstDash val="solid"/>
              <a:round/>
              <a:headEnd type="none" w="med" len="med"/>
              <a:tailEnd type="none" w="med" len="med"/>
            </a:ln>
          </p:spPr>
        </p:cxnSp>
        <p:sp>
          <p:nvSpPr>
            <p:cNvPr id="48" name="Google Shape;252;p33">
              <a:extLst>
                <a:ext uri="{FF2B5EF4-FFF2-40B4-BE49-F238E27FC236}">
                  <a16:creationId xmlns:a16="http://schemas.microsoft.com/office/drawing/2014/main" id="{C7B4B6D6-A40F-4E84-B3D8-511B5CB861F5}"/>
                </a:ext>
              </a:extLst>
            </p:cNvPr>
            <p:cNvSpPr/>
            <p:nvPr/>
          </p:nvSpPr>
          <p:spPr>
            <a:xfrm>
              <a:off x="5958898" y="1534150"/>
              <a:ext cx="291000" cy="29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3;p33">
              <a:extLst>
                <a:ext uri="{FF2B5EF4-FFF2-40B4-BE49-F238E27FC236}">
                  <a16:creationId xmlns:a16="http://schemas.microsoft.com/office/drawing/2014/main" id="{BD52E38A-B180-4AAC-B5B7-9CBADA6F781E}"/>
                </a:ext>
              </a:extLst>
            </p:cNvPr>
            <p:cNvSpPr/>
            <p:nvPr/>
          </p:nvSpPr>
          <p:spPr>
            <a:xfrm>
              <a:off x="5958898" y="4020050"/>
              <a:ext cx="291000" cy="29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p33">
              <a:extLst>
                <a:ext uri="{FF2B5EF4-FFF2-40B4-BE49-F238E27FC236}">
                  <a16:creationId xmlns:a16="http://schemas.microsoft.com/office/drawing/2014/main" id="{B388347E-CA1A-4BFC-ACC8-BDD3ACC84822}"/>
                </a:ext>
              </a:extLst>
            </p:cNvPr>
            <p:cNvSpPr/>
            <p:nvPr/>
          </p:nvSpPr>
          <p:spPr>
            <a:xfrm>
              <a:off x="5958898" y="3191417"/>
              <a:ext cx="291000" cy="29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p33">
              <a:extLst>
                <a:ext uri="{FF2B5EF4-FFF2-40B4-BE49-F238E27FC236}">
                  <a16:creationId xmlns:a16="http://schemas.microsoft.com/office/drawing/2014/main" id="{E110C790-6376-4D93-B39E-9A53278BB9CB}"/>
                </a:ext>
              </a:extLst>
            </p:cNvPr>
            <p:cNvSpPr/>
            <p:nvPr/>
          </p:nvSpPr>
          <p:spPr>
            <a:xfrm>
              <a:off x="5958898" y="2362783"/>
              <a:ext cx="291000" cy="29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1049993" y="114562"/>
            <a:ext cx="700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Guide</a:t>
            </a:r>
            <a:endParaRPr dirty="0"/>
          </a:p>
        </p:txBody>
      </p:sp>
      <p:sp>
        <p:nvSpPr>
          <p:cNvPr id="261" name="Google Shape;261;p33"/>
          <p:cNvSpPr txBox="1">
            <a:spLocks noGrp="1"/>
          </p:cNvSpPr>
          <p:nvPr>
            <p:ph type="subTitle" idx="4294967295"/>
          </p:nvPr>
        </p:nvSpPr>
        <p:spPr>
          <a:xfrm>
            <a:off x="285678" y="842434"/>
            <a:ext cx="7495268" cy="787892"/>
          </a:xfrm>
          <a:prstGeom prst="rect">
            <a:avLst/>
          </a:prstGeom>
        </p:spPr>
        <p:txBody>
          <a:bodyPr spcFirstLastPara="1" wrap="square" lIns="91425" tIns="91425" rIns="91425" bIns="91425" anchor="t" anchorCtr="0">
            <a:noAutofit/>
          </a:bodyPr>
          <a:lstStyle/>
          <a:p>
            <a:pPr marL="285750" indent="-285750">
              <a:spcAft>
                <a:spcPts val="1600"/>
              </a:spcAft>
              <a:buFont typeface="Wingdings" panose="05000000000000000000" pitchFamily="2" charset="2"/>
              <a:buChar char="v"/>
            </a:pPr>
            <a:r>
              <a:rPr lang="en-US" sz="1400" dirty="0"/>
              <a:t>This guide assumes the user has the hardware described before (along with a means to download the hex code to the </a:t>
            </a:r>
            <a:r>
              <a:rPr lang="en-US" sz="1400" dirty="0" err="1"/>
              <a:t>uC</a:t>
            </a:r>
            <a:r>
              <a:rPr lang="en-US" sz="1400" dirty="0"/>
              <a:t>) in addition to the required software (including the Python packages).</a:t>
            </a:r>
          </a:p>
        </p:txBody>
      </p:sp>
      <p:sp>
        <p:nvSpPr>
          <p:cNvPr id="30" name="Google Shape;261;p33">
            <a:extLst>
              <a:ext uri="{FF2B5EF4-FFF2-40B4-BE49-F238E27FC236}">
                <a16:creationId xmlns:a16="http://schemas.microsoft.com/office/drawing/2014/main" id="{E3E9E306-B512-454F-A73D-EBFB6C804998}"/>
              </a:ext>
            </a:extLst>
          </p:cNvPr>
          <p:cNvSpPr txBox="1">
            <a:spLocks/>
          </p:cNvSpPr>
          <p:nvPr/>
        </p:nvSpPr>
        <p:spPr>
          <a:xfrm>
            <a:off x="285678" y="1630326"/>
            <a:ext cx="7495268" cy="787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Didact Gothic"/>
              <a:buChar char="●"/>
              <a:defRPr sz="18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285750" indent="-285750">
              <a:buFont typeface="Wingdings" panose="05000000000000000000" pitchFamily="2" charset="2"/>
              <a:buChar char="v"/>
            </a:pPr>
            <a:r>
              <a:rPr lang="en-US" sz="1400" dirty="0"/>
              <a:t>Below are the steps to use the system:</a:t>
            </a:r>
          </a:p>
          <a:p>
            <a:pPr marL="742950" lvl="1" indent="-285750">
              <a:buFont typeface="+mj-lt"/>
              <a:buAutoNum type="romanLcPeriod"/>
            </a:pPr>
            <a:r>
              <a:rPr lang="en-US" sz="1100" dirty="0"/>
              <a:t>Make sure all connections are as shown below.</a:t>
            </a:r>
          </a:p>
          <a:p>
            <a:pPr marL="742950" lvl="1" indent="-285750">
              <a:buFont typeface="+mj-lt"/>
              <a:buAutoNum type="romanLcPeriod"/>
            </a:pPr>
            <a:r>
              <a:rPr lang="en-US" sz="1100" dirty="0"/>
              <a:t>Download the hex code to the Black Pill </a:t>
            </a:r>
            <a:r>
              <a:rPr lang="en-US" sz="1100" dirty="0" err="1"/>
              <a:t>uC</a:t>
            </a:r>
            <a:r>
              <a:rPr lang="en-US" sz="1100" dirty="0"/>
              <a:t> (e.g. though serial programming)</a:t>
            </a:r>
          </a:p>
          <a:p>
            <a:pPr marL="742950" lvl="1" indent="-285750">
              <a:buFont typeface="+mj-lt"/>
              <a:buAutoNum type="romanLcPeriod"/>
            </a:pPr>
            <a:r>
              <a:rPr lang="en-US" sz="1100" dirty="0"/>
              <a:t>Put the </a:t>
            </a:r>
            <a:r>
              <a:rPr lang="en-US" sz="1100" dirty="0" err="1"/>
              <a:t>uC</a:t>
            </a:r>
            <a:r>
              <a:rPr lang="en-US" sz="1100" dirty="0"/>
              <a:t> into operation mode (if you’re using SP) and click the Reset button.</a:t>
            </a:r>
          </a:p>
          <a:p>
            <a:pPr marL="742950" lvl="1" indent="-285750">
              <a:buFont typeface="+mj-lt"/>
              <a:buAutoNum type="romanLcPeriod"/>
            </a:pPr>
            <a:r>
              <a:rPr lang="en-US" sz="1100" dirty="0"/>
              <a:t>Go to the “</a:t>
            </a:r>
            <a:r>
              <a:rPr lang="en-US" sz="1100" b="1" dirty="0" err="1"/>
              <a:t>main_app</a:t>
            </a:r>
            <a:r>
              <a:rPr lang="en-US" sz="1100" dirty="0"/>
              <a:t>” directory and run the following command “</a:t>
            </a:r>
            <a:r>
              <a:rPr lang="en-US" sz="1100" b="1" dirty="0">
                <a:solidFill>
                  <a:schemeClr val="accent6">
                    <a:lumMod val="50000"/>
                  </a:schemeClr>
                </a:solidFill>
              </a:rPr>
              <a:t>python</a:t>
            </a:r>
            <a:r>
              <a:rPr lang="en-US" sz="1100" dirty="0"/>
              <a:t> </a:t>
            </a:r>
            <a:r>
              <a:rPr lang="en-US" sz="1100" b="1" dirty="0">
                <a:solidFill>
                  <a:srgbClr val="0070C0"/>
                </a:solidFill>
              </a:rPr>
              <a:t>main.py</a:t>
            </a:r>
            <a:r>
              <a:rPr lang="en-US" sz="1100" dirty="0"/>
              <a:t>”</a:t>
            </a:r>
          </a:p>
          <a:p>
            <a:pPr marL="742950" lvl="1" indent="-285750">
              <a:buFont typeface="+mj-lt"/>
              <a:buAutoNum type="romanLcPeriod"/>
            </a:pPr>
            <a:r>
              <a:rPr lang="en-US" sz="1100" b="1" dirty="0"/>
              <a:t>The remaining can be configured through GUI panels</a:t>
            </a:r>
          </a:p>
        </p:txBody>
      </p:sp>
      <p:pic>
        <p:nvPicPr>
          <p:cNvPr id="8" name="Picture 7">
            <a:extLst>
              <a:ext uri="{FF2B5EF4-FFF2-40B4-BE49-F238E27FC236}">
                <a16:creationId xmlns:a16="http://schemas.microsoft.com/office/drawing/2014/main" id="{F743DFC8-4E4F-466E-BDE9-3E8017E85839}"/>
              </a:ext>
            </a:extLst>
          </p:cNvPr>
          <p:cNvPicPr>
            <a:picLocks noChangeAspect="1"/>
          </p:cNvPicPr>
          <p:nvPr/>
        </p:nvPicPr>
        <p:blipFill>
          <a:blip r:embed="rId3"/>
          <a:stretch>
            <a:fillRect/>
          </a:stretch>
        </p:blipFill>
        <p:spPr>
          <a:xfrm>
            <a:off x="4940595" y="3650297"/>
            <a:ext cx="3778103" cy="1301538"/>
          </a:xfrm>
          <a:prstGeom prst="rect">
            <a:avLst/>
          </a:prstGeom>
        </p:spPr>
      </p:pic>
      <p:pic>
        <p:nvPicPr>
          <p:cNvPr id="10" name="Picture 9">
            <a:extLst>
              <a:ext uri="{FF2B5EF4-FFF2-40B4-BE49-F238E27FC236}">
                <a16:creationId xmlns:a16="http://schemas.microsoft.com/office/drawing/2014/main" id="{0D3301EE-2E35-4EAA-87CE-49C3B03908D8}"/>
              </a:ext>
            </a:extLst>
          </p:cNvPr>
          <p:cNvPicPr>
            <a:picLocks noChangeAspect="1"/>
          </p:cNvPicPr>
          <p:nvPr/>
        </p:nvPicPr>
        <p:blipFill>
          <a:blip r:embed="rId4"/>
          <a:stretch>
            <a:fillRect/>
          </a:stretch>
        </p:blipFill>
        <p:spPr>
          <a:xfrm>
            <a:off x="6115622" y="1576783"/>
            <a:ext cx="2603076" cy="13015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3221700" y="812225"/>
            <a:ext cx="2700600" cy="212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3412950" y="982175"/>
            <a:ext cx="2318100" cy="178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title"/>
          </p:nvPr>
        </p:nvSpPr>
        <p:spPr>
          <a:xfrm>
            <a:off x="1297173" y="3105275"/>
            <a:ext cx="6804837" cy="708300"/>
          </a:xfrm>
          <a:prstGeom prst="rect">
            <a:avLst/>
          </a:prstGeom>
        </p:spPr>
        <p:txBody>
          <a:bodyPr spcFirstLastPara="1" wrap="square" lIns="91425" tIns="91425" rIns="91425" bIns="91425" anchor="t" anchorCtr="0">
            <a:noAutofit/>
          </a:bodyPr>
          <a:lstStyle/>
          <a:p>
            <a:pPr lvl="0"/>
            <a:r>
              <a:rPr lang="en-US" dirty="0"/>
              <a:t>Implementation</a:t>
            </a:r>
          </a:p>
        </p:txBody>
      </p:sp>
      <p:sp>
        <p:nvSpPr>
          <p:cNvPr id="194" name="Google Shape;194;p30"/>
          <p:cNvSpPr txBox="1">
            <a:spLocks noGrp="1"/>
          </p:cNvSpPr>
          <p:nvPr>
            <p:ph type="title" idx="2"/>
          </p:nvPr>
        </p:nvSpPr>
        <p:spPr>
          <a:xfrm>
            <a:off x="1423950" y="991825"/>
            <a:ext cx="6296100" cy="16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195" name="Google Shape;195;p30"/>
          <p:cNvSpPr txBox="1">
            <a:spLocks noGrp="1"/>
          </p:cNvSpPr>
          <p:nvPr>
            <p:ph type="subTitle" idx="1"/>
          </p:nvPr>
        </p:nvSpPr>
        <p:spPr>
          <a:xfrm>
            <a:off x="2399023" y="3827783"/>
            <a:ext cx="4601135" cy="359700"/>
          </a:xfrm>
          <a:prstGeom prst="rect">
            <a:avLst/>
          </a:prstGeom>
        </p:spPr>
        <p:txBody>
          <a:bodyPr spcFirstLastPara="1" wrap="square" lIns="91425" tIns="91425" rIns="91425" bIns="91425" anchor="t" anchorCtr="0">
            <a:noAutofit/>
          </a:bodyPr>
          <a:lstStyle/>
          <a:p>
            <a:pPr marL="0" lvl="0" indent="0">
              <a:buSzPts val="1100"/>
            </a:pPr>
            <a:r>
              <a:rPr lang="en-US" dirty="0"/>
              <a:t>How was the system realized?</a:t>
            </a:r>
          </a:p>
        </p:txBody>
      </p:sp>
    </p:spTree>
    <p:extLst>
      <p:ext uri="{BB962C8B-B14F-4D97-AF65-F5344CB8AC3E}">
        <p14:creationId xmlns:p14="http://schemas.microsoft.com/office/powerpoint/2010/main" val="1389317668"/>
      </p:ext>
    </p:extLst>
  </p:cSld>
  <p:clrMapOvr>
    <a:masterClrMapping/>
  </p:clrMapOvr>
</p:sld>
</file>

<file path=ppt/theme/theme1.xml><?xml version="1.0" encoding="utf-8"?>
<a:theme xmlns:a="http://schemas.openxmlformats.org/drawingml/2006/main" name="Cardiology Case Study by Slidesgo">
  <a:themeElements>
    <a:clrScheme name="Simple Light">
      <a:dk1>
        <a:srgbClr val="000000"/>
      </a:dk1>
      <a:lt1>
        <a:srgbClr val="FFFFFF"/>
      </a:lt1>
      <a:dk2>
        <a:srgbClr val="595959"/>
      </a:dk2>
      <a:lt2>
        <a:srgbClr val="EEEEEE"/>
      </a:lt2>
      <a:accent1>
        <a:srgbClr val="DA3B3B"/>
      </a:accent1>
      <a:accent2>
        <a:srgbClr val="212121"/>
      </a:accent2>
      <a:accent3>
        <a:srgbClr val="78909C"/>
      </a:accent3>
      <a:accent4>
        <a:srgbClr val="FF6B65"/>
      </a:accent4>
      <a:accent5>
        <a:srgbClr val="980000"/>
      </a:accent5>
      <a:accent6>
        <a:srgbClr val="FDCAC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Research Center by Slidesgo">
  <a:themeElements>
    <a:clrScheme name="Simple Light">
      <a:dk1>
        <a:srgbClr val="000000"/>
      </a:dk1>
      <a:lt1>
        <a:srgbClr val="FFFFFF"/>
      </a:lt1>
      <a:dk2>
        <a:srgbClr val="595959"/>
      </a:dk2>
      <a:lt2>
        <a:srgbClr val="EEEEEE"/>
      </a:lt2>
      <a:accent1>
        <a:srgbClr val="FFFFFF"/>
      </a:accent1>
      <a:accent2>
        <a:srgbClr val="000000"/>
      </a:accent2>
      <a:accent3>
        <a:srgbClr val="F3F3F3"/>
      </a:accent3>
      <a:accent4>
        <a:srgbClr val="999999"/>
      </a:accent4>
      <a:accent5>
        <a:srgbClr val="CCCCCC"/>
      </a:accent5>
      <a:accent6>
        <a:srgbClr val="E4E4E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970</Words>
  <Application>Microsoft Office PowerPoint</Application>
  <PresentationFormat>On-screen Show (16:9)</PresentationFormat>
  <Paragraphs>138</Paragraphs>
  <Slides>24</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Didact Gothic</vt:lpstr>
      <vt:lpstr>Calibri</vt:lpstr>
      <vt:lpstr>Cambria Math</vt:lpstr>
      <vt:lpstr>Righteous</vt:lpstr>
      <vt:lpstr>Cambria</vt:lpstr>
      <vt:lpstr>Fira Sans Condensed</vt:lpstr>
      <vt:lpstr>Muli</vt:lpstr>
      <vt:lpstr>Fira Sans Condensed ExtraBold</vt:lpstr>
      <vt:lpstr>Arial</vt:lpstr>
      <vt:lpstr>Wingdings</vt:lpstr>
      <vt:lpstr>Cardiology Case Study by Slidesgo</vt:lpstr>
      <vt:lpstr>White Research Center by Slidesgo</vt:lpstr>
      <vt:lpstr>Embedded ECG Heart Monitor</vt:lpstr>
      <vt:lpstr>OUTLINE</vt:lpstr>
      <vt:lpstr>Overview</vt:lpstr>
      <vt:lpstr>OVERVIEW</vt:lpstr>
      <vt:lpstr>OVERVIEW (cont.)</vt:lpstr>
      <vt:lpstr>Features &amp; User Guide</vt:lpstr>
      <vt:lpstr>Features</vt:lpstr>
      <vt:lpstr>User Guide</vt:lpstr>
      <vt:lpstr>Implementation</vt:lpstr>
      <vt:lpstr>Implementation</vt:lpstr>
      <vt:lpstr>Implementation (cont.)</vt:lpstr>
      <vt:lpstr>Implementation (cont.)</vt:lpstr>
      <vt:lpstr>Implementation (cont.)</vt:lpstr>
      <vt:lpstr>Implementation (cont.)</vt:lpstr>
      <vt:lpstr>Implementation (cont.)</vt:lpstr>
      <vt:lpstr>Implementation (cont.)</vt:lpstr>
      <vt:lpstr>Demo Run</vt:lpstr>
      <vt:lpstr>Demo Runs</vt:lpstr>
      <vt:lpstr>Demo Runs</vt:lpstr>
      <vt:lpstr>Demo Runs</vt:lpstr>
      <vt:lpstr>Future Development</vt:lpstr>
      <vt:lpstr>Future Development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ECG Heart Monitor</dc:title>
  <cp:lastModifiedBy>Mohamed Ghanem</cp:lastModifiedBy>
  <cp:revision>91</cp:revision>
  <dcterms:modified xsi:type="dcterms:W3CDTF">2020-05-26T09:05:05Z</dcterms:modified>
</cp:coreProperties>
</file>